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69" r:id="rId2"/>
    <p:sldId id="306" r:id="rId3"/>
    <p:sldId id="307" r:id="rId4"/>
    <p:sldId id="308" r:id="rId5"/>
    <p:sldId id="309" r:id="rId6"/>
    <p:sldId id="310" r:id="rId7"/>
    <p:sldId id="311" r:id="rId8"/>
    <p:sldId id="312" r:id="rId9"/>
    <p:sldId id="313" r:id="rId10"/>
    <p:sldId id="314" r:id="rId11"/>
    <p:sldId id="321" r:id="rId12"/>
    <p:sldId id="271" r:id="rId13"/>
    <p:sldId id="317" r:id="rId14"/>
    <p:sldId id="318" r:id="rId15"/>
    <p:sldId id="319" r:id="rId16"/>
    <p:sldId id="320" r:id="rId17"/>
    <p:sldId id="322" r:id="rId18"/>
    <p:sldId id="323" r:id="rId19"/>
    <p:sldId id="324" r:id="rId20"/>
    <p:sldId id="272" r:id="rId21"/>
    <p:sldId id="273" r:id="rId22"/>
    <p:sldId id="274" r:id="rId23"/>
    <p:sldId id="276" r:id="rId24"/>
    <p:sldId id="277" r:id="rId25"/>
    <p:sldId id="300" r:id="rId26"/>
    <p:sldId id="256" r:id="rId27"/>
    <p:sldId id="326" r:id="rId28"/>
    <p:sldId id="327" r:id="rId29"/>
    <p:sldId id="325" r:id="rId30"/>
    <p:sldId id="291" r:id="rId31"/>
    <p:sldId id="292" r:id="rId32"/>
    <p:sldId id="257" r:id="rId33"/>
    <p:sldId id="293" r:id="rId34"/>
    <p:sldId id="258" r:id="rId35"/>
    <p:sldId id="295" r:id="rId36"/>
    <p:sldId id="259" r:id="rId37"/>
    <p:sldId id="301" r:id="rId38"/>
    <p:sldId id="299" r:id="rId39"/>
    <p:sldId id="303" r:id="rId40"/>
    <p:sldId id="304" r:id="rId41"/>
    <p:sldId id="305" r:id="rId42"/>
    <p:sldId id="260" r:id="rId43"/>
    <p:sldId id="296" r:id="rId44"/>
    <p:sldId id="297" r:id="rId45"/>
    <p:sldId id="261" r:id="rId46"/>
    <p:sldId id="298" r:id="rId47"/>
    <p:sldId id="262" r:id="rId48"/>
    <p:sldId id="302" r:id="rId49"/>
    <p:sldId id="264" r:id="rId50"/>
    <p:sldId id="265" r:id="rId51"/>
    <p:sldId id="266" r:id="rId52"/>
    <p:sldId id="267" r:id="rId53"/>
    <p:sldId id="268"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498"/>
    <a:srgbClr val="76AADA"/>
    <a:srgbClr val="295BA3"/>
    <a:srgbClr val="7BC451"/>
    <a:srgbClr val="8E9567"/>
    <a:srgbClr val="98AFF7"/>
    <a:srgbClr val="EE8F92"/>
    <a:srgbClr val="D35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428" autoAdjust="0"/>
  </p:normalViewPr>
  <p:slideViewPr>
    <p:cSldViewPr snapToGrid="0">
      <p:cViewPr varScale="1">
        <p:scale>
          <a:sx n="101" d="100"/>
          <a:sy n="101" d="100"/>
        </p:scale>
        <p:origin x="25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C3666-9E0B-4770-B70A-4BDA64B3499D}" type="datetimeFigureOut">
              <a:rPr lang="zh-TW" altLang="en-US" smtClean="0"/>
              <a:t>2023/2/16</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C90D1-8667-4266-8591-83888AF7582F}" type="slidenum">
              <a:rPr lang="zh-TW" altLang="en-US" smtClean="0"/>
              <a:t>‹#›</a:t>
            </a:fld>
            <a:endParaRPr lang="zh-TW" altLang="en-US"/>
          </a:p>
        </p:txBody>
      </p:sp>
    </p:spTree>
    <p:extLst>
      <p:ext uri="{BB962C8B-B14F-4D97-AF65-F5344CB8AC3E}">
        <p14:creationId xmlns:p14="http://schemas.microsoft.com/office/powerpoint/2010/main" val="84336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https://towardsdatascience.com/introduction-to-statistics-e9d72d818745</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2</a:t>
            </a:fld>
            <a:endParaRPr lang="zh-TW" altLang="en-US"/>
          </a:p>
        </p:txBody>
      </p:sp>
    </p:spTree>
    <p:extLst>
      <p:ext uri="{BB962C8B-B14F-4D97-AF65-F5344CB8AC3E}">
        <p14:creationId xmlns:p14="http://schemas.microsoft.com/office/powerpoint/2010/main" val="262729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代码修改自：</a:t>
            </a:r>
            <a:r>
              <a:rPr kumimoji="1" lang="en" altLang="zh-CN" sz="1200" dirty="0" smtClean="0">
                <a:solidFill>
                  <a:schemeClr val="accent3"/>
                </a:solidFill>
              </a:rPr>
              <a:t>https://www.cedricscherer.com/2021/06/06/visualizing-distributions-with-raincloud-plots-and-how-to-create-them-with-ggplot2/#boxplot</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14</a:t>
            </a:fld>
            <a:endParaRPr lang="zh-TW" altLang="en-US"/>
          </a:p>
        </p:txBody>
      </p:sp>
    </p:spTree>
    <p:extLst>
      <p:ext uri="{BB962C8B-B14F-4D97-AF65-F5344CB8AC3E}">
        <p14:creationId xmlns:p14="http://schemas.microsoft.com/office/powerpoint/2010/main" val="260164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代码修改自：</a:t>
            </a:r>
            <a:r>
              <a:rPr kumimoji="1" lang="en" altLang="zh-CN" sz="1200" dirty="0" smtClean="0">
                <a:solidFill>
                  <a:schemeClr val="accent3"/>
                </a:solidFill>
              </a:rPr>
              <a:t>https://www.cedricscherer.com/2021/06/06/visualizing-distributions-with-raincloud-plots-and-how-to-create-them-with-ggplot2/#boxplot</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15</a:t>
            </a:fld>
            <a:endParaRPr lang="zh-TW" altLang="en-US"/>
          </a:p>
        </p:txBody>
      </p:sp>
    </p:spTree>
    <p:extLst>
      <p:ext uri="{BB962C8B-B14F-4D97-AF65-F5344CB8AC3E}">
        <p14:creationId xmlns:p14="http://schemas.microsoft.com/office/powerpoint/2010/main" val="413614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代码修改自：</a:t>
            </a:r>
            <a:r>
              <a:rPr kumimoji="1" lang="en" altLang="zh-CN" sz="1200" dirty="0" smtClean="0">
                <a:solidFill>
                  <a:schemeClr val="accent3"/>
                </a:solidFill>
              </a:rPr>
              <a:t>https://ggplot2tutor.com/tutorials/apa_bar_chart</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16</a:t>
            </a:fld>
            <a:endParaRPr lang="zh-TW" altLang="en-US"/>
          </a:p>
        </p:txBody>
      </p:sp>
    </p:spTree>
    <p:extLst>
      <p:ext uri="{BB962C8B-B14F-4D97-AF65-F5344CB8AC3E}">
        <p14:creationId xmlns:p14="http://schemas.microsoft.com/office/powerpoint/2010/main" val="13419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代码修改自：</a:t>
            </a:r>
            <a:r>
              <a:rPr kumimoji="1" lang="en" altLang="zh-CN" sz="1200" dirty="0" smtClean="0">
                <a:solidFill>
                  <a:schemeClr val="accent3"/>
                </a:solidFill>
              </a:rPr>
              <a:t>https://wilkelab.org/ggridges/articles/introduction.html</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17</a:t>
            </a:fld>
            <a:endParaRPr lang="zh-TW" altLang="en-US"/>
          </a:p>
        </p:txBody>
      </p:sp>
    </p:spTree>
    <p:extLst>
      <p:ext uri="{BB962C8B-B14F-4D97-AF65-F5344CB8AC3E}">
        <p14:creationId xmlns:p14="http://schemas.microsoft.com/office/powerpoint/2010/main" val="175705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代码参考自：</a:t>
            </a:r>
            <a:r>
              <a:rPr kumimoji="1" lang="en" altLang="zh-CN" sz="1200" dirty="0" smtClean="0">
                <a:solidFill>
                  <a:schemeClr val="accent3"/>
                </a:solidFill>
              </a:rPr>
              <a:t>https://bookdown.org/content/b298e479-b1ab-49fa-b83d-a57c2b034d49/map.html#basic-map</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18</a:t>
            </a:fld>
            <a:endParaRPr lang="zh-TW" altLang="en-US"/>
          </a:p>
        </p:txBody>
      </p:sp>
    </p:spTree>
    <p:extLst>
      <p:ext uri="{BB962C8B-B14F-4D97-AF65-F5344CB8AC3E}">
        <p14:creationId xmlns:p14="http://schemas.microsoft.com/office/powerpoint/2010/main" val="268962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代码参考自：</a:t>
            </a:r>
            <a:r>
              <a:rPr kumimoji="1" lang="en" altLang="zh-CN" sz="1200" dirty="0" smtClean="0">
                <a:solidFill>
                  <a:schemeClr val="accent3"/>
                </a:solidFill>
              </a:rPr>
              <a:t>https://wilkox.org/treemapify/</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19</a:t>
            </a:fld>
            <a:endParaRPr lang="zh-TW" altLang="en-US"/>
          </a:p>
        </p:txBody>
      </p:sp>
    </p:spTree>
    <p:extLst>
      <p:ext uri="{BB962C8B-B14F-4D97-AF65-F5344CB8AC3E}">
        <p14:creationId xmlns:p14="http://schemas.microsoft.com/office/powerpoint/2010/main" val="3042595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https://www.science.org/doi/10.1126/science.aac4716</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https://www.nature. com/articles/s41562-016-0021</a:t>
            </a:r>
            <a:endParaRPr kumimoji="1" lang="zh-CN" altLang="en-US" sz="1200" dirty="0" smtClean="0">
              <a:solidFill>
                <a:schemeClr val="accent3"/>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20</a:t>
            </a:fld>
            <a:endParaRPr lang="zh-TW" altLang="en-US"/>
          </a:p>
        </p:txBody>
      </p:sp>
    </p:spTree>
    <p:extLst>
      <p:ext uri="{BB962C8B-B14F-4D97-AF65-F5344CB8AC3E}">
        <p14:creationId xmlns:p14="http://schemas.microsoft.com/office/powerpoint/2010/main" val="391163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https://mlr3verse.mlr-org.com/index.html</a:t>
            </a:r>
            <a:endParaRPr kumimoji="1" lang="zh-CN" altLang="en-US" sz="1200" dirty="0" smtClean="0">
              <a:solidFill>
                <a:schemeClr val="accent3"/>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https://www.tidymodels.org/</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err="1" smtClean="0"/>
              <a:t>keras</a:t>
            </a:r>
            <a:r>
              <a:rPr kumimoji="1" lang="en-US" altLang="zh-CN" sz="1200" dirty="0" smtClean="0"/>
              <a:t>, https://posit.co/blog/keras-for-r/)</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21</a:t>
            </a:fld>
            <a:endParaRPr lang="zh-TW" altLang="en-US"/>
          </a:p>
        </p:txBody>
      </p:sp>
    </p:spTree>
    <p:extLst>
      <p:ext uri="{BB962C8B-B14F-4D97-AF65-F5344CB8AC3E}">
        <p14:creationId xmlns:p14="http://schemas.microsoft.com/office/powerpoint/2010/main" val="381964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https://www.tiobe.com/tiobe-index/</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22</a:t>
            </a:fld>
            <a:endParaRPr lang="zh-TW" altLang="en-US"/>
          </a:p>
        </p:txBody>
      </p:sp>
    </p:spTree>
    <p:extLst>
      <p:ext uri="{BB962C8B-B14F-4D97-AF65-F5344CB8AC3E}">
        <p14:creationId xmlns:p14="http://schemas.microsoft.com/office/powerpoint/2010/main" val="361063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US" altLang="zh-CN" sz="1200" dirty="0" smtClean="0">
                <a:solidFill>
                  <a:schemeClr val="accent3"/>
                </a:solidFill>
              </a:rPr>
              <a:t>https://en.wikipedia.org/wiki/Big_data</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4</a:t>
            </a:fld>
            <a:endParaRPr lang="zh-TW" altLang="en-US"/>
          </a:p>
        </p:txBody>
      </p:sp>
    </p:spTree>
    <p:extLst>
      <p:ext uri="{BB962C8B-B14F-4D97-AF65-F5344CB8AC3E}">
        <p14:creationId xmlns:p14="http://schemas.microsoft.com/office/powerpoint/2010/main" val="353137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https://cn.nytimes.com/science/20220714/nasa-webb-telescope-images-galaxies/</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5</a:t>
            </a:fld>
            <a:endParaRPr lang="zh-TW" altLang="en-US"/>
          </a:p>
        </p:txBody>
      </p:sp>
    </p:spTree>
    <p:extLst>
      <p:ext uri="{BB962C8B-B14F-4D97-AF65-F5344CB8AC3E}">
        <p14:creationId xmlns:p14="http://schemas.microsoft.com/office/powerpoint/2010/main" val="393607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https://www.pnas.org/doi/10.1073/pnas.1920484117</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8</a:t>
            </a:fld>
            <a:endParaRPr lang="zh-TW" altLang="en-US"/>
          </a:p>
        </p:txBody>
      </p:sp>
    </p:spTree>
    <p:extLst>
      <p:ext uri="{BB962C8B-B14F-4D97-AF65-F5344CB8AC3E}">
        <p14:creationId xmlns:p14="http://schemas.microsoft.com/office/powerpoint/2010/main" val="387695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https://journals.sagepub.com/doi/full/10.1177/09567976211040491</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9</a:t>
            </a:fld>
            <a:endParaRPr lang="zh-TW" altLang="en-US"/>
          </a:p>
        </p:txBody>
      </p:sp>
    </p:spTree>
    <p:extLst>
      <p:ext uri="{BB962C8B-B14F-4D97-AF65-F5344CB8AC3E}">
        <p14:creationId xmlns:p14="http://schemas.microsoft.com/office/powerpoint/2010/main" val="168175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https://www.nature.com/articles/s41467-019-10301-1/figures/8</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10</a:t>
            </a:fld>
            <a:endParaRPr lang="zh-TW" altLang="en-US"/>
          </a:p>
        </p:txBody>
      </p:sp>
    </p:spTree>
    <p:extLst>
      <p:ext uri="{BB962C8B-B14F-4D97-AF65-F5344CB8AC3E}">
        <p14:creationId xmlns:p14="http://schemas.microsoft.com/office/powerpoint/2010/main" val="175119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US" altLang="zh-CN" sz="1200" dirty="0" smtClean="0">
                <a:solidFill>
                  <a:schemeClr val="accent3"/>
                </a:solidFill>
              </a:rPr>
              <a:t>twitter</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11</a:t>
            </a:fld>
            <a:endParaRPr lang="zh-TW" altLang="en-US"/>
          </a:p>
        </p:txBody>
      </p:sp>
    </p:spTree>
    <p:extLst>
      <p:ext uri="{BB962C8B-B14F-4D97-AF65-F5344CB8AC3E}">
        <p14:creationId xmlns:p14="http://schemas.microsoft.com/office/powerpoint/2010/main" val="273243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图片来源：</a:t>
            </a:r>
            <a:r>
              <a:rPr kumimoji="1" lang="en" altLang="zh-CN" sz="1200" dirty="0" smtClean="0">
                <a:solidFill>
                  <a:schemeClr val="accent3"/>
                </a:solidFill>
              </a:rPr>
              <a:t>https://www.rforecology.com/post/a-simple-introduction-to-ggplot2/</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文献来源：</a:t>
            </a:r>
            <a:r>
              <a:rPr kumimoji="1" lang="en" altLang="zh-CN" sz="1200" dirty="0" smtClean="0">
                <a:solidFill>
                  <a:schemeClr val="accent3"/>
                </a:solidFill>
              </a:rPr>
              <a:t>https://journals.sagepub.com/doi/epub/10.1177/25152459221074654</a:t>
            </a:r>
            <a:endParaRPr kumimoji="1" lang="zh-CN" altLang="en-US" sz="1200" dirty="0" smtClean="0">
              <a:solidFill>
                <a:schemeClr val="accent3"/>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12</a:t>
            </a:fld>
            <a:endParaRPr lang="zh-TW" altLang="en-US"/>
          </a:p>
        </p:txBody>
      </p:sp>
    </p:spTree>
    <p:extLst>
      <p:ext uri="{BB962C8B-B14F-4D97-AF65-F5344CB8AC3E}">
        <p14:creationId xmlns:p14="http://schemas.microsoft.com/office/powerpoint/2010/main" val="289474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accent3"/>
                </a:solidFill>
              </a:rPr>
              <a:t>代码修改自：</a:t>
            </a:r>
            <a:r>
              <a:rPr kumimoji="1" lang="en" altLang="zh-CN" sz="1200" dirty="0" smtClean="0">
                <a:solidFill>
                  <a:schemeClr val="accent3"/>
                </a:solidFill>
              </a:rPr>
              <a:t>https://www.cedricscherer.com/2021/06/06/visualizing-distributions-with-raincloud-plots-and-how-to-create-them-with-ggplot2/#boxplot</a:t>
            </a:r>
            <a:endParaRPr kumimoji="1" lang="zh-CN" altLang="en-US" sz="1200" dirty="0" smtClean="0">
              <a:solidFill>
                <a:schemeClr val="accent3"/>
              </a:solidFill>
            </a:endParaRPr>
          </a:p>
          <a:p>
            <a:endParaRPr lang="zh-TW" altLang="en-US" dirty="0"/>
          </a:p>
        </p:txBody>
      </p:sp>
      <p:sp>
        <p:nvSpPr>
          <p:cNvPr id="4" name="灯片编号占位符 3"/>
          <p:cNvSpPr>
            <a:spLocks noGrp="1"/>
          </p:cNvSpPr>
          <p:nvPr>
            <p:ph type="sldNum" sz="quarter" idx="10"/>
          </p:nvPr>
        </p:nvSpPr>
        <p:spPr/>
        <p:txBody>
          <a:bodyPr/>
          <a:lstStyle/>
          <a:p>
            <a:fld id="{B8EC90D1-8667-4266-8591-83888AF7582F}" type="slidenum">
              <a:rPr lang="zh-TW" altLang="en-US" smtClean="0"/>
              <a:t>13</a:t>
            </a:fld>
            <a:endParaRPr lang="zh-TW" altLang="en-US"/>
          </a:p>
        </p:txBody>
      </p:sp>
    </p:spTree>
    <p:extLst>
      <p:ext uri="{BB962C8B-B14F-4D97-AF65-F5344CB8AC3E}">
        <p14:creationId xmlns:p14="http://schemas.microsoft.com/office/powerpoint/2010/main" val="1576982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TW"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TW" altLang="en-US"/>
          </a:p>
        </p:txBody>
      </p:sp>
      <p:sp>
        <p:nvSpPr>
          <p:cNvPr id="4" name="日期占位符 3"/>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401105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64643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TW"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46850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268032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TW"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26808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日期占位符 4"/>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783421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7" name="日期占位符 6"/>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39900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TW" altLang="en-US"/>
          </a:p>
        </p:txBody>
      </p:sp>
      <p:sp>
        <p:nvSpPr>
          <p:cNvPr id="3" name="日期占位符 2"/>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239217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151878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891354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TW"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8F2E3A3-19EF-49CB-A5A0-B61BA1D7DEE5}" type="datetimeFigureOut">
              <a:rPr lang="zh-TW" altLang="en-US" smtClean="0"/>
              <a:t>2023/2/16</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732238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TW"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TW"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2E3A3-19EF-49CB-A5A0-B61BA1D7DEE5}" type="datetimeFigureOut">
              <a:rPr lang="zh-TW" altLang="en-US" smtClean="0"/>
              <a:t>2023/2/16</a:t>
            </a:fld>
            <a:endParaRPr lang="zh-TW"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2A5433-D891-4718-B3C3-24D7C7BB9B35}" type="slidenum">
              <a:rPr lang="zh-TW" altLang="en-US" smtClean="0"/>
              <a:t>‹#›</a:t>
            </a:fld>
            <a:endParaRPr lang="zh-TW" altLang="en-US"/>
          </a:p>
        </p:txBody>
      </p:sp>
    </p:spTree>
    <p:extLst>
      <p:ext uri="{BB962C8B-B14F-4D97-AF65-F5344CB8AC3E}">
        <p14:creationId xmlns:p14="http://schemas.microsoft.com/office/powerpoint/2010/main" val="3757654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science.org/doi/10.1126/science.aac4716"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jpeg"/><Relationship Id="rId10" Type="http://schemas.openxmlformats.org/officeDocument/2006/relationships/image" Target="../media/image57.gif"/><Relationship Id="rId4" Type="http://schemas.openxmlformats.org/officeDocument/2006/relationships/image" Target="../media/image51.jpe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2AE2C4-61BD-A8C8-36A5-010107CF4A59}"/>
              </a:ext>
            </a:extLst>
          </p:cNvPr>
          <p:cNvSpPr>
            <a:spLocks noGrp="1"/>
          </p:cNvSpPr>
          <p:nvPr>
            <p:ph type="ctrTitle"/>
          </p:nvPr>
        </p:nvSpPr>
        <p:spPr>
          <a:xfrm>
            <a:off x="1175657" y="868362"/>
            <a:ext cx="9742713" cy="2387600"/>
          </a:xfrm>
        </p:spPr>
        <p:txBody>
          <a:bodyPr>
            <a:normAutofit/>
          </a:bodyPr>
          <a:lstStyle/>
          <a:p>
            <a:r>
              <a:rPr kumimoji="1" lang="en-US" altLang="zh-CN" dirty="0">
                <a:latin typeface="Times New Roman" panose="02020603050405020304" pitchFamily="18" charset="0"/>
                <a:cs typeface="Times New Roman" panose="02020603050405020304" pitchFamily="18" charset="0"/>
              </a:rPr>
              <a:t>R for Psychologist:</a:t>
            </a:r>
            <a:br>
              <a:rPr kumimoji="1" lang="en-US" altLang="zh-CN" dirty="0">
                <a:latin typeface="Times New Roman" panose="02020603050405020304" pitchFamily="18" charset="0"/>
                <a:cs typeface="Times New Roman" panose="02020603050405020304" pitchFamily="18" charset="0"/>
              </a:rPr>
            </a:br>
            <a:r>
              <a:rPr kumimoji="1" lang="en-US" altLang="zh-CN" sz="3600" dirty="0">
                <a:latin typeface="Times New Roman" panose="02020603050405020304" pitchFamily="18" charset="0"/>
                <a:cs typeface="Times New Roman" panose="02020603050405020304" pitchFamily="18" charset="0"/>
              </a:rPr>
              <a:t>From Data Analysis to Publishing</a:t>
            </a:r>
            <a:endParaRPr kumimoji="1" lang="zh-CN" altLang="en-US" sz="36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xmlns="" id="{4E4F1EC3-4294-1AF7-6B36-5894657C009B}"/>
              </a:ext>
            </a:extLst>
          </p:cNvPr>
          <p:cNvSpPr>
            <a:spLocks noGrp="1"/>
          </p:cNvSpPr>
          <p:nvPr>
            <p:ph type="subTitle" idx="1"/>
          </p:nvPr>
        </p:nvSpPr>
        <p:spPr>
          <a:xfrm>
            <a:off x="130629" y="3602038"/>
            <a:ext cx="11756571" cy="1655762"/>
          </a:xfrm>
        </p:spPr>
        <p:txBody>
          <a:bodyPr/>
          <a:lstStyle/>
          <a:p>
            <a:r>
              <a:rPr lang="en" altLang="zh-CN" b="1" i="0" dirty="0">
                <a:solidFill>
                  <a:srgbClr val="333333"/>
                </a:solidFill>
                <a:effectLst/>
                <a:latin typeface="Times New Roman" panose="02020603050405020304" pitchFamily="18" charset="0"/>
                <a:cs typeface="Times New Roman" panose="02020603050405020304" pitchFamily="18" charset="0"/>
              </a:rPr>
              <a:t>Instructor: </a:t>
            </a:r>
            <a:r>
              <a:rPr lang="zh-CN" altLang="en-US" b="1" i="0" dirty="0">
                <a:solidFill>
                  <a:srgbClr val="333333"/>
                </a:solidFill>
                <a:effectLst/>
                <a:latin typeface="Times New Roman" panose="02020603050405020304" pitchFamily="18" charset="0"/>
                <a:cs typeface="Times New Roman" panose="02020603050405020304" pitchFamily="18" charset="0"/>
              </a:rPr>
              <a:t>胡传鹏（博士）</a:t>
            </a:r>
            <a:r>
              <a:rPr lang="en-US" altLang="zh-CN" b="1" i="0" dirty="0">
                <a:solidFill>
                  <a:srgbClr val="333333"/>
                </a:solidFill>
                <a:effectLst/>
                <a:latin typeface="Times New Roman" panose="02020603050405020304" pitchFamily="18" charset="0"/>
                <a:cs typeface="Times New Roman" panose="02020603050405020304" pitchFamily="18" charset="0"/>
              </a:rPr>
              <a:t>[</a:t>
            </a:r>
            <a:r>
              <a:rPr lang="en" altLang="zh-CN" b="1" i="0" dirty="0">
                <a:solidFill>
                  <a:srgbClr val="333333"/>
                </a:solidFill>
                <a:effectLst/>
                <a:latin typeface="Times New Roman" panose="02020603050405020304" pitchFamily="18" charset="0"/>
                <a:cs typeface="Times New Roman" panose="02020603050405020304" pitchFamily="18" charset="0"/>
              </a:rPr>
              <a:t>Dr. Hu </a:t>
            </a:r>
            <a:r>
              <a:rPr lang="en" altLang="zh-CN" b="1" i="0" dirty="0" err="1">
                <a:solidFill>
                  <a:srgbClr val="333333"/>
                </a:solidFill>
                <a:effectLst/>
                <a:latin typeface="Times New Roman" panose="02020603050405020304" pitchFamily="18" charset="0"/>
                <a:cs typeface="Times New Roman" panose="02020603050405020304" pitchFamily="18" charset="0"/>
              </a:rPr>
              <a:t>Chuan</a:t>
            </a:r>
            <a:r>
              <a:rPr lang="en" altLang="zh-CN" b="1" i="0" dirty="0">
                <a:solidFill>
                  <a:srgbClr val="333333"/>
                </a:solidFill>
                <a:effectLst/>
                <a:latin typeface="Times New Roman" panose="02020603050405020304" pitchFamily="18" charset="0"/>
                <a:cs typeface="Times New Roman" panose="02020603050405020304" pitchFamily="18" charset="0"/>
              </a:rPr>
              <a:t>-Peng]</a:t>
            </a:r>
          </a:p>
          <a:p>
            <a:r>
              <a:rPr lang="zh-CN" altLang="en-US" b="1" i="0" dirty="0">
                <a:solidFill>
                  <a:srgbClr val="333333"/>
                </a:solidFill>
                <a:effectLst/>
                <a:latin typeface="Times New Roman" panose="02020603050405020304" pitchFamily="18" charset="0"/>
                <a:cs typeface="Times New Roman" panose="02020603050405020304" pitchFamily="18" charset="0"/>
              </a:rPr>
              <a:t>南京师范大学心理学院</a:t>
            </a:r>
            <a:r>
              <a:rPr lang="en-US" altLang="zh-CN" b="1" i="0" dirty="0">
                <a:solidFill>
                  <a:srgbClr val="333333"/>
                </a:solidFill>
                <a:effectLst/>
                <a:latin typeface="Times New Roman" panose="02020603050405020304" pitchFamily="18" charset="0"/>
                <a:cs typeface="Times New Roman" panose="02020603050405020304" pitchFamily="18" charset="0"/>
              </a:rPr>
              <a:t>[</a:t>
            </a:r>
            <a:r>
              <a:rPr lang="en" altLang="zh-CN" b="1" i="0" dirty="0">
                <a:solidFill>
                  <a:srgbClr val="333333"/>
                </a:solidFill>
                <a:effectLst/>
                <a:latin typeface="Times New Roman" panose="02020603050405020304" pitchFamily="18" charset="0"/>
                <a:cs typeface="Times New Roman" panose="02020603050405020304" pitchFamily="18" charset="0"/>
              </a:rPr>
              <a:t>School of Psychology, Nanjing Normal University]</a:t>
            </a:r>
          </a:p>
          <a:p>
            <a:endParaRPr kumimoji="1" lang="zh-CN" altLang="en-US" dirty="0"/>
          </a:p>
        </p:txBody>
      </p:sp>
    </p:spTree>
    <p:extLst>
      <p:ext uri="{BB962C8B-B14F-4D97-AF65-F5344CB8AC3E}">
        <p14:creationId xmlns:p14="http://schemas.microsoft.com/office/powerpoint/2010/main" val="48754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99025" y="1226388"/>
            <a:ext cx="10515600" cy="385596"/>
          </a:xfrm>
        </p:spPr>
        <p:txBody>
          <a:bodyPr>
            <a:normAutofit/>
          </a:bodyPr>
          <a:lstStyle/>
          <a:p>
            <a:r>
              <a:rPr kumimoji="1" lang="zh-CN" altLang="en-US" sz="1600" dirty="0"/>
              <a:t>使用数据驱动的方法探究自我调节</a:t>
            </a:r>
            <a:r>
              <a:rPr kumimoji="1" lang="en-US" altLang="zh-CN" sz="1600" dirty="0"/>
              <a:t>(self-regulation)</a:t>
            </a:r>
            <a:r>
              <a:rPr kumimoji="1" lang="zh-CN" altLang="en-US" sz="1600" dirty="0"/>
              <a:t>的结构</a:t>
            </a:r>
            <a:endParaRPr kumimoji="1" lang="en-US" altLang="zh-CN" sz="1600" dirty="0"/>
          </a:p>
        </p:txBody>
      </p:sp>
      <p:pic>
        <p:nvPicPr>
          <p:cNvPr id="5" name="图片 4" descr="图表, 雷达图&#10;&#10;描述已自动生成">
            <a:extLst>
              <a:ext uri="{FF2B5EF4-FFF2-40B4-BE49-F238E27FC236}">
                <a16:creationId xmlns:a16="http://schemas.microsoft.com/office/drawing/2014/main" xmlns="" id="{CFF5F507-31F4-43BC-BF8B-0A109B9F8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171" y="2230823"/>
            <a:ext cx="6959600" cy="2451100"/>
          </a:xfrm>
          <a:prstGeom prst="rect">
            <a:avLst/>
          </a:prstGeom>
        </p:spPr>
      </p:pic>
      <p:sp>
        <p:nvSpPr>
          <p:cNvPr id="7" name="矩形 6"/>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1.1</a:t>
            </a:r>
            <a:r>
              <a:rPr kumimoji="1" lang="zh-CN" altLang="en-US" sz="2000" b="1" dirty="0">
                <a:latin typeface="宋体" panose="02010600030101010101" pitchFamily="2" charset="-122"/>
                <a:ea typeface="宋体" panose="02010600030101010101" pitchFamily="2" charset="-122"/>
              </a:rPr>
              <a:t> 大数据时代</a:t>
            </a:r>
            <a:endParaRPr lang="zh-TW" altLang="en-US" sz="2000" dirty="0">
              <a:latin typeface="宋体" panose="02010600030101010101" pitchFamily="2" charset="-122"/>
              <a:ea typeface="宋体" panose="02010600030101010101" pitchFamily="2" charset="-122"/>
            </a:endParaRPr>
          </a:p>
        </p:txBody>
      </p:sp>
      <p:sp>
        <p:nvSpPr>
          <p:cNvPr id="8" name="矩形 7"/>
          <p:cNvSpPr/>
          <p:nvPr/>
        </p:nvSpPr>
        <p:spPr>
          <a:xfrm>
            <a:off x="0" y="374843"/>
            <a:ext cx="3676006"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1.1.2</a:t>
            </a:r>
            <a:r>
              <a:rPr kumimoji="1" lang="zh-CN" altLang="en-US" b="1" dirty="0">
                <a:latin typeface="宋体" panose="02010600030101010101" pitchFamily="2" charset="-122"/>
                <a:ea typeface="宋体" panose="02010600030101010101" pitchFamily="2" charset="-122"/>
              </a:rPr>
              <a:t> 心理学研究中的大数据方法</a:t>
            </a:r>
            <a:endParaRPr lang="zh-TW" altLang="en-US" b="1" dirty="0">
              <a:latin typeface="宋体" panose="02010600030101010101" pitchFamily="2" charset="-122"/>
              <a:ea typeface="宋体" panose="02010600030101010101" pitchFamily="2" charset="-122"/>
            </a:endParaRPr>
          </a:p>
        </p:txBody>
      </p:sp>
      <p:sp>
        <p:nvSpPr>
          <p:cNvPr id="9" name="矩形 8"/>
          <p:cNvSpPr/>
          <p:nvPr/>
        </p:nvSpPr>
        <p:spPr>
          <a:xfrm>
            <a:off x="4797308" y="4681923"/>
            <a:ext cx="2031325" cy="338554"/>
          </a:xfrm>
          <a:prstGeom prst="rect">
            <a:avLst/>
          </a:prstGeom>
        </p:spPr>
        <p:txBody>
          <a:bodyPr wrap="none">
            <a:spAutoFit/>
          </a:bodyPr>
          <a:lstStyle/>
          <a:p>
            <a:r>
              <a:rPr kumimoji="1" lang="zh-CN" altLang="en-US" sz="1600" i="1" dirty="0">
                <a:solidFill>
                  <a:schemeClr val="accent3"/>
                </a:solidFill>
              </a:rPr>
              <a:t>脊回归的特征重要性</a:t>
            </a:r>
            <a:endParaRPr lang="zh-TW" altLang="en-US" sz="1600" i="1" dirty="0"/>
          </a:p>
        </p:txBody>
      </p:sp>
    </p:spTree>
    <p:extLst>
      <p:ext uri="{BB962C8B-B14F-4D97-AF65-F5344CB8AC3E}">
        <p14:creationId xmlns:p14="http://schemas.microsoft.com/office/powerpoint/2010/main" val="26335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729342" y="950581"/>
            <a:ext cx="10515600" cy="321852"/>
          </a:xfrm>
        </p:spPr>
        <p:txBody>
          <a:bodyPr>
            <a:normAutofit/>
          </a:bodyPr>
          <a:lstStyle/>
          <a:p>
            <a:r>
              <a:rPr kumimoji="1" lang="zh-CN" altLang="en-US" sz="1600" dirty="0"/>
              <a:t>心理学（社会科学）需要计算机编程能力</a:t>
            </a:r>
            <a:endParaRPr kumimoji="1" lang="en-US" altLang="zh-CN" sz="1600" dirty="0"/>
          </a:p>
        </p:txBody>
      </p:sp>
      <p:pic>
        <p:nvPicPr>
          <p:cNvPr id="8" name="图片 7">
            <a:extLst>
              <a:ext uri="{FF2B5EF4-FFF2-40B4-BE49-F238E27FC236}">
                <a16:creationId xmlns:a16="http://schemas.microsoft.com/office/drawing/2014/main" xmlns="" id="{6ABDF121-9F49-15B8-C7CC-5CD298E0207A}"/>
              </a:ext>
            </a:extLst>
          </p:cNvPr>
          <p:cNvPicPr>
            <a:picLocks noChangeAspect="1"/>
          </p:cNvPicPr>
          <p:nvPr/>
        </p:nvPicPr>
        <p:blipFill>
          <a:blip r:embed="rId3"/>
          <a:stretch>
            <a:fillRect/>
          </a:stretch>
        </p:blipFill>
        <p:spPr>
          <a:xfrm>
            <a:off x="3355943" y="1652577"/>
            <a:ext cx="5055008" cy="4957798"/>
          </a:xfrm>
          <a:prstGeom prst="rect">
            <a:avLst/>
          </a:prstGeom>
        </p:spPr>
      </p:pic>
      <p:sp>
        <p:nvSpPr>
          <p:cNvPr id="7" name="矩形 6"/>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2695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showing the ggplot function and the graphical elements that go with it, and arrows indicating how they are connected to a dataset.">
            <a:extLst>
              <a:ext uri="{FF2B5EF4-FFF2-40B4-BE49-F238E27FC236}">
                <a16:creationId xmlns:a16="http://schemas.microsoft.com/office/drawing/2014/main" xmlns="" id="{5E9C19D0-7561-CD94-1FB2-3CC2C7038D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37" y="1485800"/>
            <a:ext cx="4062413" cy="40624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图形用户界面, 文本, 应用程序, 电子邮件&#10;&#10;描述已自动生成">
            <a:extLst>
              <a:ext uri="{FF2B5EF4-FFF2-40B4-BE49-F238E27FC236}">
                <a16:creationId xmlns:a16="http://schemas.microsoft.com/office/drawing/2014/main" xmlns="" id="{8E53A74D-1EA9-6E02-CC37-0907BB420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619" y="2610543"/>
            <a:ext cx="6482870" cy="1812925"/>
          </a:xfrm>
          <a:prstGeom prst="rect">
            <a:avLst/>
          </a:prstGeom>
        </p:spPr>
      </p:pic>
      <p:sp>
        <p:nvSpPr>
          <p:cNvPr id="3" name="矩形 2"/>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
        <p:nvSpPr>
          <p:cNvPr id="5" name="矩形 4"/>
          <p:cNvSpPr/>
          <p:nvPr/>
        </p:nvSpPr>
        <p:spPr>
          <a:xfrm>
            <a:off x="5388619" y="4423468"/>
            <a:ext cx="6096000" cy="338554"/>
          </a:xfrm>
          <a:prstGeom prst="rect">
            <a:avLst/>
          </a:prstGeom>
        </p:spPr>
        <p:txBody>
          <a:bodyPr>
            <a:spAutoFit/>
          </a:bodyPr>
          <a:lstStyle/>
          <a:p>
            <a:pPr>
              <a:defRPr/>
            </a:pPr>
            <a:r>
              <a:rPr kumimoji="1" lang="en" altLang="zh-CN" sz="1600" i="1" dirty="0">
                <a:solidFill>
                  <a:schemeClr val="accent3"/>
                </a:solidFill>
              </a:rPr>
              <a:t>https://journals.sagepub.com/doi/epub/10.1177/25152459221074654</a:t>
            </a:r>
            <a:endParaRPr kumimoji="1" lang="zh-CN" altLang="en-US" sz="1600" i="1" dirty="0">
              <a:solidFill>
                <a:schemeClr val="accent3"/>
              </a:solidFill>
            </a:endParaRPr>
          </a:p>
        </p:txBody>
      </p:sp>
      <p:sp>
        <p:nvSpPr>
          <p:cNvPr id="10" name="矩形 9"/>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09535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箱线图&#10;&#10;描述已自动生成">
            <a:extLst>
              <a:ext uri="{FF2B5EF4-FFF2-40B4-BE49-F238E27FC236}">
                <a16:creationId xmlns:a16="http://schemas.microsoft.com/office/drawing/2014/main" xmlns="" id="{DCA9713F-941A-96A2-08C3-FDF5149F78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2784" y="1169552"/>
            <a:ext cx="7772400" cy="4731026"/>
          </a:xfrm>
          <a:prstGeom prst="rect">
            <a:avLst/>
          </a:prstGeom>
        </p:spPr>
      </p:pic>
      <p:sp>
        <p:nvSpPr>
          <p:cNvPr id="6" name="矩形 5"/>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7" name="矩形 6"/>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
        <p:nvSpPr>
          <p:cNvPr id="8" name="矩形 7"/>
          <p:cNvSpPr/>
          <p:nvPr/>
        </p:nvSpPr>
        <p:spPr>
          <a:xfrm>
            <a:off x="2607444" y="905562"/>
            <a:ext cx="800219" cy="338554"/>
          </a:xfrm>
          <a:prstGeom prst="rect">
            <a:avLst/>
          </a:prstGeom>
        </p:spPr>
        <p:txBody>
          <a:bodyPr wrap="none">
            <a:spAutoFit/>
          </a:bodyPr>
          <a:lstStyle/>
          <a:p>
            <a:r>
              <a:rPr kumimoji="1" lang="zh-CN" altLang="en-US" sz="1600" dirty="0" smtClean="0">
                <a:solidFill>
                  <a:schemeClr val="bg1">
                    <a:lumMod val="50000"/>
                  </a:schemeClr>
                </a:solidFill>
              </a:rPr>
              <a:t>箱型图</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45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形状&#10;&#10;描述已自动生成">
            <a:extLst>
              <a:ext uri="{FF2B5EF4-FFF2-40B4-BE49-F238E27FC236}">
                <a16:creationId xmlns:a16="http://schemas.microsoft.com/office/drawing/2014/main" xmlns="" id="{7DC46AAC-6E96-B277-2189-C35263507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695" y="1191295"/>
            <a:ext cx="7772400" cy="4695129"/>
          </a:xfrm>
          <a:prstGeom prst="rect">
            <a:avLst/>
          </a:prstGeom>
        </p:spPr>
      </p:pic>
      <p:sp>
        <p:nvSpPr>
          <p:cNvPr id="5" name="矩形 4"/>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6" name="矩形 5"/>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
        <p:nvSpPr>
          <p:cNvPr id="7" name="矩形 6"/>
          <p:cNvSpPr/>
          <p:nvPr/>
        </p:nvSpPr>
        <p:spPr>
          <a:xfrm>
            <a:off x="2607444" y="905562"/>
            <a:ext cx="1005403" cy="338554"/>
          </a:xfrm>
          <a:prstGeom prst="rect">
            <a:avLst/>
          </a:prstGeom>
        </p:spPr>
        <p:txBody>
          <a:bodyPr wrap="none">
            <a:spAutoFit/>
          </a:bodyPr>
          <a:lstStyle/>
          <a:p>
            <a:r>
              <a:rPr kumimoji="1" lang="zh-CN" altLang="en-US" sz="1600" dirty="0">
                <a:solidFill>
                  <a:schemeClr val="bg1">
                    <a:lumMod val="50000"/>
                  </a:schemeClr>
                </a:solidFill>
              </a:rPr>
              <a:t>小提琴图</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11351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xmlns="" id="{08B62674-932C-48D3-F554-F027E830D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828" y="1139366"/>
            <a:ext cx="7772400" cy="4979970"/>
          </a:xfrm>
          <a:prstGeom prst="rect">
            <a:avLst/>
          </a:prstGeom>
        </p:spPr>
      </p:pic>
      <p:sp>
        <p:nvSpPr>
          <p:cNvPr id="2" name="矩形 1"/>
          <p:cNvSpPr/>
          <p:nvPr/>
        </p:nvSpPr>
        <p:spPr>
          <a:xfrm>
            <a:off x="2464828" y="841644"/>
            <a:ext cx="800219" cy="338554"/>
          </a:xfrm>
          <a:prstGeom prst="rect">
            <a:avLst/>
          </a:prstGeom>
        </p:spPr>
        <p:txBody>
          <a:bodyPr wrap="none">
            <a:spAutoFit/>
          </a:bodyPr>
          <a:lstStyle/>
          <a:p>
            <a:r>
              <a:rPr kumimoji="1" lang="zh-CN" altLang="en-US" sz="1600" dirty="0">
                <a:solidFill>
                  <a:schemeClr val="bg1">
                    <a:lumMod val="50000"/>
                  </a:schemeClr>
                </a:solidFill>
              </a:rPr>
              <a:t>雨云图</a:t>
            </a:r>
            <a:endParaRPr kumimoji="1" lang="zh-CN" altLang="en-US" sz="1600" dirty="0">
              <a:solidFill>
                <a:schemeClr val="bg1">
                  <a:lumMod val="50000"/>
                </a:schemeClr>
              </a:solidFill>
            </a:endParaRPr>
          </a:p>
        </p:txBody>
      </p:sp>
      <p:sp>
        <p:nvSpPr>
          <p:cNvPr id="7" name="矩形 6"/>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8" name="矩形 7"/>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9177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46361" y="1327468"/>
            <a:ext cx="8695416" cy="5130762"/>
            <a:chOff x="2808671" y="1576388"/>
            <a:chExt cx="7625082" cy="4499208"/>
          </a:xfrm>
        </p:grpSpPr>
        <p:pic>
          <p:nvPicPr>
            <p:cNvPr id="2" name="图片 1" descr="图表&#10;&#10;描述已自动生成">
              <a:extLst>
                <a:ext uri="{FF2B5EF4-FFF2-40B4-BE49-F238E27FC236}">
                  <a16:creationId xmlns:a16="http://schemas.microsoft.com/office/drawing/2014/main" xmlns="" id="{78BD892A-9855-1974-29D5-84B95DEC0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565" y="1931509"/>
              <a:ext cx="5691188" cy="3983832"/>
            </a:xfrm>
            <a:prstGeom prst="rect">
              <a:avLst/>
            </a:prstGeom>
          </p:spPr>
        </p:pic>
        <p:pic>
          <p:nvPicPr>
            <p:cNvPr id="4" name="图片 3" descr="文本&#10;&#10;描述已自动生成">
              <a:extLst>
                <a:ext uri="{FF2B5EF4-FFF2-40B4-BE49-F238E27FC236}">
                  <a16:creationId xmlns:a16="http://schemas.microsoft.com/office/drawing/2014/main" xmlns="" id="{193F50FC-BEA3-5556-294A-379C35EBD9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8671" y="1576388"/>
              <a:ext cx="1721670" cy="4499208"/>
            </a:xfrm>
            <a:prstGeom prst="rect">
              <a:avLst/>
            </a:prstGeom>
          </p:spPr>
        </p:pic>
      </p:grpSp>
      <p:sp>
        <p:nvSpPr>
          <p:cNvPr id="7" name="矩形 6"/>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8" name="矩形 7"/>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
        <p:nvSpPr>
          <p:cNvPr id="10" name="矩形 9"/>
          <p:cNvSpPr/>
          <p:nvPr/>
        </p:nvSpPr>
        <p:spPr>
          <a:xfrm>
            <a:off x="2690849" y="879178"/>
            <a:ext cx="1538498" cy="338554"/>
          </a:xfrm>
          <a:prstGeom prst="rect">
            <a:avLst/>
          </a:prstGeom>
        </p:spPr>
        <p:txBody>
          <a:bodyPr wrap="none">
            <a:spAutoFit/>
          </a:bodyPr>
          <a:lstStyle/>
          <a:p>
            <a:r>
              <a:rPr kumimoji="1" lang="en-US" altLang="zh-CN" sz="1600" dirty="0">
                <a:solidFill>
                  <a:schemeClr val="bg1">
                    <a:lumMod val="50000"/>
                  </a:schemeClr>
                </a:solidFill>
              </a:rPr>
              <a:t>APA</a:t>
            </a:r>
            <a:r>
              <a:rPr kumimoji="1" lang="zh-CN" altLang="en-US" sz="1600" dirty="0">
                <a:solidFill>
                  <a:schemeClr val="bg1">
                    <a:lumMod val="50000"/>
                  </a:schemeClr>
                </a:solidFill>
              </a:rPr>
              <a:t>风格的图片</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575747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表面图&#10;&#10;描述已自动生成">
            <a:extLst>
              <a:ext uri="{FF2B5EF4-FFF2-40B4-BE49-F238E27FC236}">
                <a16:creationId xmlns:a16="http://schemas.microsoft.com/office/drawing/2014/main" xmlns="" id="{E8D6C3EB-E968-3FDA-6427-D66498E4F0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6658" y="1169552"/>
            <a:ext cx="7352950" cy="5388482"/>
          </a:xfrm>
          <a:prstGeom prst="rect">
            <a:avLst/>
          </a:prstGeom>
        </p:spPr>
      </p:pic>
      <p:sp>
        <p:nvSpPr>
          <p:cNvPr id="4" name="矩形 3"/>
          <p:cNvSpPr/>
          <p:nvPr/>
        </p:nvSpPr>
        <p:spPr>
          <a:xfrm>
            <a:off x="2356658" y="830998"/>
            <a:ext cx="1415772" cy="338554"/>
          </a:xfrm>
          <a:prstGeom prst="rect">
            <a:avLst/>
          </a:prstGeom>
        </p:spPr>
        <p:txBody>
          <a:bodyPr wrap="none">
            <a:spAutoFit/>
          </a:bodyPr>
          <a:lstStyle/>
          <a:p>
            <a:r>
              <a:rPr kumimoji="1" lang="zh-CN" altLang="en-US" sz="1600" dirty="0">
                <a:solidFill>
                  <a:schemeClr val="bg1">
                    <a:lumMod val="50000"/>
                  </a:schemeClr>
                </a:solidFill>
              </a:rPr>
              <a:t>更复杂的图片</a:t>
            </a:r>
            <a:endParaRPr kumimoji="1" lang="zh-CN" altLang="en-US" sz="1600" dirty="0">
              <a:solidFill>
                <a:schemeClr val="bg1">
                  <a:lumMod val="50000"/>
                </a:schemeClr>
              </a:solidFill>
            </a:endParaRPr>
          </a:p>
        </p:txBody>
      </p:sp>
      <p:sp>
        <p:nvSpPr>
          <p:cNvPr id="8" name="矩形 7"/>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9" name="矩形 8"/>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1812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地图&#10;&#10;低可信度描述已自动生成">
            <a:extLst>
              <a:ext uri="{FF2B5EF4-FFF2-40B4-BE49-F238E27FC236}">
                <a16:creationId xmlns:a16="http://schemas.microsoft.com/office/drawing/2014/main" xmlns="" id="{21A15C90-5C8B-10E5-FB84-FF10E41E65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2475" y="1231221"/>
            <a:ext cx="7188552" cy="5294794"/>
          </a:xfrm>
          <a:prstGeom prst="rect">
            <a:avLst/>
          </a:prstGeom>
        </p:spPr>
      </p:pic>
      <p:sp>
        <p:nvSpPr>
          <p:cNvPr id="7" name="矩形 6"/>
          <p:cNvSpPr/>
          <p:nvPr/>
        </p:nvSpPr>
        <p:spPr>
          <a:xfrm>
            <a:off x="2356658" y="830998"/>
            <a:ext cx="1415772" cy="338554"/>
          </a:xfrm>
          <a:prstGeom prst="rect">
            <a:avLst/>
          </a:prstGeom>
        </p:spPr>
        <p:txBody>
          <a:bodyPr wrap="none">
            <a:spAutoFit/>
          </a:bodyPr>
          <a:lstStyle/>
          <a:p>
            <a:r>
              <a:rPr kumimoji="1" lang="zh-CN" altLang="en-US" sz="1600" dirty="0">
                <a:solidFill>
                  <a:schemeClr val="bg1">
                    <a:lumMod val="50000"/>
                  </a:schemeClr>
                </a:solidFill>
              </a:rPr>
              <a:t>更复杂的图片</a:t>
            </a:r>
            <a:endParaRPr kumimoji="1" lang="zh-CN" altLang="en-US" sz="1600" dirty="0">
              <a:solidFill>
                <a:schemeClr val="bg1">
                  <a:lumMod val="50000"/>
                </a:schemeClr>
              </a:solidFill>
            </a:endParaRPr>
          </a:p>
        </p:txBody>
      </p:sp>
      <p:sp>
        <p:nvSpPr>
          <p:cNvPr id="8" name="矩形 7"/>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9" name="矩形 8"/>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9605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E0385149-3D75-D2BF-B15D-415C7A3268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6658" y="1169552"/>
            <a:ext cx="6910682" cy="5543250"/>
          </a:xfrm>
          <a:prstGeom prst="rect">
            <a:avLst/>
          </a:prstGeom>
        </p:spPr>
      </p:pic>
      <p:sp>
        <p:nvSpPr>
          <p:cNvPr id="7" name="矩形 6"/>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9" name="矩形 8"/>
          <p:cNvSpPr/>
          <p:nvPr/>
        </p:nvSpPr>
        <p:spPr>
          <a:xfrm>
            <a:off x="0" y="400110"/>
            <a:ext cx="5420074"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1.2.1 </a:t>
            </a:r>
            <a:r>
              <a:rPr kumimoji="1" lang="zh-CN" altLang="en-US" b="1" dirty="0">
                <a:latin typeface="宋体" panose="02010600030101010101" pitchFamily="2" charset="-122"/>
                <a:ea typeface="宋体" panose="02010600030101010101" pitchFamily="2" charset="-122"/>
              </a:rPr>
              <a:t>通过使用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可以较为简单地对数据进行可视化</a:t>
            </a:r>
            <a:endParaRPr lang="zh-TW" altLang="en-US" b="1" dirty="0">
              <a:latin typeface="宋体" panose="02010600030101010101" pitchFamily="2" charset="-122"/>
              <a:ea typeface="宋体" panose="02010600030101010101" pitchFamily="2" charset="-122"/>
            </a:endParaRPr>
          </a:p>
        </p:txBody>
      </p:sp>
      <p:sp>
        <p:nvSpPr>
          <p:cNvPr id="10" name="矩形 9"/>
          <p:cNvSpPr/>
          <p:nvPr/>
        </p:nvSpPr>
        <p:spPr>
          <a:xfrm>
            <a:off x="2356658" y="830998"/>
            <a:ext cx="1415772" cy="338554"/>
          </a:xfrm>
          <a:prstGeom prst="rect">
            <a:avLst/>
          </a:prstGeom>
        </p:spPr>
        <p:txBody>
          <a:bodyPr wrap="none">
            <a:spAutoFit/>
          </a:bodyPr>
          <a:lstStyle/>
          <a:p>
            <a:r>
              <a:rPr kumimoji="1" lang="zh-CN" altLang="en-US" sz="1600" dirty="0">
                <a:solidFill>
                  <a:schemeClr val="bg1">
                    <a:lumMod val="50000"/>
                  </a:schemeClr>
                </a:solidFill>
              </a:rPr>
              <a:t>更复杂的图片</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66032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38200" y="1322041"/>
            <a:ext cx="10515600" cy="770710"/>
          </a:xfrm>
        </p:spPr>
        <p:txBody>
          <a:bodyPr>
            <a:normAutofit/>
          </a:bodyPr>
          <a:lstStyle/>
          <a:p>
            <a:r>
              <a:rPr lang="zh-CN" altLang="en-US" sz="1600" b="1" i="0" dirty="0">
                <a:effectLst/>
                <a:latin typeface="Arial" panose="020B0604020202020204" pitchFamily="34" charset="0"/>
              </a:rPr>
              <a:t>数据科学</a:t>
            </a:r>
            <a:r>
              <a:rPr lang="zh-CN" altLang="en-US" sz="1600" b="0" i="0" dirty="0">
                <a:effectLst/>
                <a:latin typeface="Arial" panose="020B0604020202020204" pitchFamily="34" charset="0"/>
              </a:rPr>
              <a:t>（</a:t>
            </a:r>
            <a:r>
              <a:rPr lang="en" altLang="zh-CN" sz="1600" b="0" i="0" dirty="0">
                <a:effectLst/>
                <a:latin typeface="Arial" panose="020B0604020202020204" pitchFamily="34" charset="0"/>
              </a:rPr>
              <a:t>data science</a:t>
            </a:r>
            <a:r>
              <a:rPr lang="zh-CN" altLang="en" sz="1600" b="0" i="0" dirty="0">
                <a:effectLst/>
                <a:latin typeface="Arial" panose="020B0604020202020204" pitchFamily="34" charset="0"/>
              </a:rPr>
              <a:t>）</a:t>
            </a:r>
            <a:r>
              <a:rPr lang="zh-CN" altLang="en-US" sz="1600" b="0" i="0" dirty="0">
                <a:effectLst/>
                <a:latin typeface="Arial" panose="020B0604020202020204" pitchFamily="34" charset="0"/>
              </a:rPr>
              <a:t>又称</a:t>
            </a:r>
            <a:r>
              <a:rPr lang="zh-CN" altLang="en-US" sz="1600" b="1" i="0" dirty="0">
                <a:effectLst/>
                <a:latin typeface="Arial" panose="020B0604020202020204" pitchFamily="34" charset="0"/>
              </a:rPr>
              <a:t>资料科学</a:t>
            </a:r>
            <a:r>
              <a:rPr lang="zh-CN" altLang="en-US" sz="1600" b="0" i="0" dirty="0">
                <a:effectLst/>
                <a:latin typeface="Arial" panose="020B0604020202020204" pitchFamily="34" charset="0"/>
              </a:rPr>
              <a:t>，是一门利用</a:t>
            </a:r>
            <a:r>
              <a:rPr lang="zh-CN" altLang="en-US" sz="1600" b="0" i="0" u="none" strike="noStrike" dirty="0">
                <a:effectLst/>
                <a:latin typeface="Arial" panose="020B0604020202020204" pitchFamily="34" charset="0"/>
              </a:rPr>
              <a:t>数据</a:t>
            </a:r>
            <a:r>
              <a:rPr lang="zh-CN" altLang="en-US" sz="1600" b="0" i="0" dirty="0">
                <a:effectLst/>
                <a:latin typeface="Arial" panose="020B0604020202020204" pitchFamily="34" charset="0"/>
              </a:rPr>
              <a:t>学习知识的学科，其目标是通过从数据中提取出有价值的部分来生产数据产品，学科范围涵盖了：数据取得、数据处理、数据分析等过程，举凡与数据有关的科学均属数据科学。</a:t>
            </a:r>
            <a:endParaRPr kumimoji="1" lang="zh-CN" altLang="en-US" sz="1600" dirty="0"/>
          </a:p>
        </p:txBody>
      </p:sp>
      <p:pic>
        <p:nvPicPr>
          <p:cNvPr id="6" name="图片 5" descr="图示&#10;&#10;描述已自动生成">
            <a:extLst>
              <a:ext uri="{FF2B5EF4-FFF2-40B4-BE49-F238E27FC236}">
                <a16:creationId xmlns:a16="http://schemas.microsoft.com/office/drawing/2014/main" xmlns="" id="{CBA8B7AA-8512-AEDA-DD8F-BBCBA58A2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1917" y="2413044"/>
            <a:ext cx="3254375" cy="2952558"/>
          </a:xfrm>
          <a:prstGeom prst="rect">
            <a:avLst/>
          </a:prstGeom>
        </p:spPr>
      </p:pic>
      <p:sp>
        <p:nvSpPr>
          <p:cNvPr id="4" name="矩形 3"/>
          <p:cNvSpPr/>
          <p:nvPr/>
        </p:nvSpPr>
        <p:spPr>
          <a:xfrm>
            <a:off x="0" y="0"/>
            <a:ext cx="3589444" cy="461665"/>
          </a:xfrm>
          <a:prstGeom prst="rect">
            <a:avLst/>
          </a:prstGeom>
        </p:spPr>
        <p:txBody>
          <a:bodyPr wrap="none">
            <a:spAutoFit/>
          </a:bodyPr>
          <a:lstStyle/>
          <a:p>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 为什么要学习数据科学</a:t>
            </a:r>
            <a:endParaRPr lang="zh-TW" altLang="en-US" sz="2400" dirty="0"/>
          </a:p>
        </p:txBody>
      </p:sp>
    </p:spTree>
    <p:extLst>
      <p:ext uri="{BB962C8B-B14F-4D97-AF65-F5344CB8AC3E}">
        <p14:creationId xmlns:p14="http://schemas.microsoft.com/office/powerpoint/2010/main" val="4227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2" name="矩形 1"/>
          <p:cNvSpPr/>
          <p:nvPr/>
        </p:nvSpPr>
        <p:spPr>
          <a:xfrm>
            <a:off x="0" y="400110"/>
            <a:ext cx="4256293" cy="369332"/>
          </a:xfrm>
          <a:prstGeom prst="rect">
            <a:avLst/>
          </a:prstGeom>
        </p:spPr>
        <p:txBody>
          <a:bodyPr wrap="none">
            <a:spAutoFit/>
          </a:bodyPr>
          <a:lstStyle/>
          <a:p>
            <a:r>
              <a:rPr kumimoji="1" lang="en-US" altLang="zh-CN" b="1" dirty="0">
                <a:latin typeface="宋体" panose="02010600030101010101" pitchFamily="2" charset="-122"/>
                <a:ea typeface="宋体" panose="02010600030101010101" pitchFamily="2" charset="-122"/>
              </a:rPr>
              <a:t>1.2.2</a:t>
            </a:r>
            <a:r>
              <a:rPr kumimoji="1" lang="zh-CN" altLang="en-US" b="1" dirty="0">
                <a:latin typeface="宋体" panose="02010600030101010101" pitchFamily="2" charset="-122"/>
                <a:ea typeface="宋体" panose="02010600030101010101" pitchFamily="2" charset="-122"/>
              </a:rPr>
              <a:t>心理学（社会科学）需要可重复性</a:t>
            </a:r>
            <a:endParaRPr lang="zh-TW" altLang="en-US" b="1" dirty="0">
              <a:latin typeface="宋体" panose="02010600030101010101" pitchFamily="2" charset="-122"/>
              <a:ea typeface="宋体" panose="02010600030101010101" pitchFamily="2" charset="-122"/>
            </a:endParaRPr>
          </a:p>
        </p:txBody>
      </p:sp>
      <p:grpSp>
        <p:nvGrpSpPr>
          <p:cNvPr id="4" name="组合 3"/>
          <p:cNvGrpSpPr/>
          <p:nvPr/>
        </p:nvGrpSpPr>
        <p:grpSpPr>
          <a:xfrm>
            <a:off x="1821956" y="1169552"/>
            <a:ext cx="8862971" cy="4660619"/>
            <a:chOff x="1803102" y="1369057"/>
            <a:chExt cx="8862971" cy="4660619"/>
          </a:xfrm>
        </p:grpSpPr>
        <p:grpSp>
          <p:nvGrpSpPr>
            <p:cNvPr id="13" name="组合 12">
              <a:extLst>
                <a:ext uri="{FF2B5EF4-FFF2-40B4-BE49-F238E27FC236}">
                  <a16:creationId xmlns:a16="http://schemas.microsoft.com/office/drawing/2014/main" xmlns="" id="{2762991D-3D9B-3C00-0F19-C269AEE4A6C8}"/>
                </a:ext>
              </a:extLst>
            </p:cNvPr>
            <p:cNvGrpSpPr/>
            <p:nvPr/>
          </p:nvGrpSpPr>
          <p:grpSpPr>
            <a:xfrm>
              <a:off x="1803102" y="1369057"/>
              <a:ext cx="8862971" cy="4660619"/>
              <a:chOff x="1240972" y="2203450"/>
              <a:chExt cx="8862971" cy="4660619"/>
            </a:xfrm>
          </p:grpSpPr>
          <p:pic>
            <p:nvPicPr>
              <p:cNvPr id="6" name="图片 5" descr="文本&#10;&#10;描述已自动生成">
                <a:extLst>
                  <a:ext uri="{FF2B5EF4-FFF2-40B4-BE49-F238E27FC236}">
                    <a16:creationId xmlns:a16="http://schemas.microsoft.com/office/drawing/2014/main" xmlns="" id="{7A1E3D61-DF94-1EB2-EE21-B52FF970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72" y="2203450"/>
                <a:ext cx="7086600" cy="2451100"/>
              </a:xfrm>
              <a:prstGeom prst="rect">
                <a:avLst/>
              </a:prstGeom>
            </p:spPr>
          </p:pic>
          <p:pic>
            <p:nvPicPr>
              <p:cNvPr id="9" name="图片 8" descr="文本&#10;&#10;描述已自动生成">
                <a:extLst>
                  <a:ext uri="{FF2B5EF4-FFF2-40B4-BE49-F238E27FC236}">
                    <a16:creationId xmlns:a16="http://schemas.microsoft.com/office/drawing/2014/main" xmlns="" id="{DAD7BE28-277E-50C3-70FA-E0973D653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695" y="5177476"/>
                <a:ext cx="7772400" cy="1378413"/>
              </a:xfrm>
              <a:prstGeom prst="rect">
                <a:avLst/>
              </a:prstGeom>
            </p:spPr>
          </p:pic>
          <p:sp>
            <p:nvSpPr>
              <p:cNvPr id="10" name="文本框 9">
                <a:extLst>
                  <a:ext uri="{FF2B5EF4-FFF2-40B4-BE49-F238E27FC236}">
                    <a16:creationId xmlns:a16="http://schemas.microsoft.com/office/drawing/2014/main" xmlns="" id="{8BB99450-6416-8529-8278-7D93AEA82303}"/>
                  </a:ext>
                </a:extLst>
              </p:cNvPr>
              <p:cNvSpPr txBox="1"/>
              <p:nvPr/>
            </p:nvSpPr>
            <p:spPr>
              <a:xfrm>
                <a:off x="1345293" y="4730796"/>
                <a:ext cx="8392885" cy="307777"/>
              </a:xfrm>
              <a:prstGeom prst="rect">
                <a:avLst/>
              </a:prstGeom>
              <a:noFill/>
            </p:spPr>
            <p:txBody>
              <a:bodyPr wrap="square" rtlCol="0">
                <a:spAutoFit/>
              </a:bodyPr>
              <a:lstStyle/>
              <a:p>
                <a:endParaRPr kumimoji="1" lang="zh-CN" altLang="en-US" sz="1400" i="1" dirty="0">
                  <a:solidFill>
                    <a:schemeClr val="accent3"/>
                  </a:solidFill>
                </a:endParaRPr>
              </a:p>
            </p:txBody>
          </p:sp>
          <p:sp>
            <p:nvSpPr>
              <p:cNvPr id="11" name="文本框 10">
                <a:extLst>
                  <a:ext uri="{FF2B5EF4-FFF2-40B4-BE49-F238E27FC236}">
                    <a16:creationId xmlns:a16="http://schemas.microsoft.com/office/drawing/2014/main" xmlns="" id="{55EC00D3-5B72-B40D-97FD-96C0FEF98079}"/>
                  </a:ext>
                </a:extLst>
              </p:cNvPr>
              <p:cNvSpPr txBox="1"/>
              <p:nvPr/>
            </p:nvSpPr>
            <p:spPr>
              <a:xfrm>
                <a:off x="1711058" y="6525515"/>
                <a:ext cx="8392885" cy="338554"/>
              </a:xfrm>
              <a:prstGeom prst="rect">
                <a:avLst/>
              </a:prstGeom>
              <a:noFill/>
            </p:spPr>
            <p:txBody>
              <a:bodyPr wrap="square" rtlCol="0">
                <a:spAutoFit/>
              </a:bodyPr>
              <a:lstStyle/>
              <a:p>
                <a:r>
                  <a:rPr kumimoji="1" lang="en" altLang="zh-CN" sz="1600" i="1" dirty="0" smtClean="0">
                    <a:solidFill>
                      <a:schemeClr val="accent3"/>
                    </a:solidFill>
                  </a:rPr>
                  <a:t>https</a:t>
                </a:r>
                <a:r>
                  <a:rPr kumimoji="1" lang="en" altLang="zh-CN" sz="1600" i="1" dirty="0">
                    <a:solidFill>
                      <a:schemeClr val="accent3"/>
                    </a:solidFill>
                  </a:rPr>
                  <a:t>://www.nature. com/articles/s41562-016-0021</a:t>
                </a:r>
                <a:endParaRPr kumimoji="1" lang="zh-CN" altLang="en-US" sz="1600" i="1" dirty="0">
                  <a:solidFill>
                    <a:schemeClr val="accent3"/>
                  </a:solidFill>
                </a:endParaRPr>
              </a:p>
            </p:txBody>
          </p:sp>
        </p:grpSp>
        <p:sp>
          <p:nvSpPr>
            <p:cNvPr id="3" name="矩形 2">
              <a:hlinkClick r:id="rId5"/>
            </p:cNvPr>
            <p:cNvSpPr/>
            <p:nvPr/>
          </p:nvSpPr>
          <p:spPr>
            <a:xfrm>
              <a:off x="2263761" y="3950466"/>
              <a:ext cx="4784580" cy="338554"/>
            </a:xfrm>
            <a:prstGeom prst="rect">
              <a:avLst/>
            </a:prstGeom>
          </p:spPr>
          <p:txBody>
            <a:bodyPr wrap="none">
              <a:spAutoFit/>
            </a:bodyPr>
            <a:lstStyle/>
            <a:p>
              <a:pPr>
                <a:defRPr/>
              </a:pPr>
              <a:r>
                <a:rPr kumimoji="1" lang="en" altLang="zh-CN" sz="1600" dirty="0">
                  <a:solidFill>
                    <a:schemeClr val="accent3"/>
                  </a:solidFill>
                </a:rPr>
                <a:t>https://www.science.org/doi/10.1126/science.aac4716</a:t>
              </a:r>
              <a:endParaRPr kumimoji="1" lang="zh-CN" altLang="en-US" sz="1600" dirty="0">
                <a:solidFill>
                  <a:schemeClr val="accent3"/>
                </a:solidFill>
              </a:endParaRPr>
            </a:p>
          </p:txBody>
        </p:sp>
      </p:grpSp>
    </p:spTree>
    <p:extLst>
      <p:ext uri="{BB962C8B-B14F-4D97-AF65-F5344CB8AC3E}">
        <p14:creationId xmlns:p14="http://schemas.microsoft.com/office/powerpoint/2010/main" val="35858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xmlns="" id="{A8230637-6C22-FC5F-D436-B6E8B4ED13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descr="图示&#10;&#10;描述已自动生成">
            <a:extLst>
              <a:ext uri="{FF2B5EF4-FFF2-40B4-BE49-F238E27FC236}">
                <a16:creationId xmlns:a16="http://schemas.microsoft.com/office/drawing/2014/main" xmlns="" id="{078E8BDF-4050-652C-60CD-FD0D0455E4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659" y="1587153"/>
            <a:ext cx="6773562" cy="3988494"/>
          </a:xfrm>
          <a:prstGeom prst="rect">
            <a:avLst/>
          </a:prstGeom>
        </p:spPr>
      </p:pic>
      <p:pic>
        <p:nvPicPr>
          <p:cNvPr id="3080" name="Picture 8" descr="The Case for tidymodels · R Views">
            <a:extLst>
              <a:ext uri="{FF2B5EF4-FFF2-40B4-BE49-F238E27FC236}">
                <a16:creationId xmlns:a16="http://schemas.microsoft.com/office/drawing/2014/main" xmlns="" id="{4819D370-5F0D-9816-78A9-11959867F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464" y="1754782"/>
            <a:ext cx="3588862" cy="365323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5" name="矩形 4"/>
          <p:cNvSpPr/>
          <p:nvPr/>
        </p:nvSpPr>
        <p:spPr>
          <a:xfrm>
            <a:off x="0" y="392947"/>
            <a:ext cx="6096000" cy="369332"/>
          </a:xfrm>
          <a:prstGeom prst="rect">
            <a:avLst/>
          </a:prstGeom>
        </p:spPr>
        <p:txBody>
          <a:bodyPr>
            <a:spAutoFit/>
          </a:bodyPr>
          <a:lstStyle/>
          <a:p>
            <a:r>
              <a:rPr kumimoji="1" lang="en-US" altLang="zh-CN" b="1" dirty="0">
                <a:latin typeface="宋体" panose="02010600030101010101" pitchFamily="2" charset="-122"/>
                <a:ea typeface="宋体" panose="02010600030101010101" pitchFamily="2" charset="-122"/>
              </a:rPr>
              <a:t>1.2.3 </a:t>
            </a:r>
            <a:r>
              <a:rPr kumimoji="1" lang="en"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的兼容性强，可用于所有类型的数据（包括大数据</a:t>
            </a:r>
            <a:r>
              <a:rPr kumimoji="1" lang="zh-CN" altLang="en-US" b="1" dirty="0" smtClean="0">
                <a:latin typeface="宋体" panose="02010600030101010101" pitchFamily="2" charset="-122"/>
                <a:ea typeface="宋体" panose="02010600030101010101" pitchFamily="2" charset="-122"/>
              </a:rPr>
              <a:t>）</a:t>
            </a:r>
            <a:endParaRPr lang="zh-TW" altLang="en-US" b="1" dirty="0">
              <a:latin typeface="宋体" panose="02010600030101010101" pitchFamily="2" charset="-122"/>
              <a:ea typeface="宋体" panose="02010600030101010101" pitchFamily="2" charset="-122"/>
            </a:endParaRPr>
          </a:p>
        </p:txBody>
      </p:sp>
      <p:sp>
        <p:nvSpPr>
          <p:cNvPr id="13" name="矩形 12"/>
          <p:cNvSpPr/>
          <p:nvPr/>
        </p:nvSpPr>
        <p:spPr>
          <a:xfrm>
            <a:off x="2495001" y="5662613"/>
            <a:ext cx="2646878" cy="338554"/>
          </a:xfrm>
          <a:prstGeom prst="rect">
            <a:avLst/>
          </a:prstGeom>
        </p:spPr>
        <p:txBody>
          <a:bodyPr wrap="none">
            <a:spAutoFit/>
          </a:bodyPr>
          <a:lstStyle/>
          <a:p>
            <a:r>
              <a:rPr lang="en-US" altLang="zh-TW" sz="1600" dirty="0">
                <a:solidFill>
                  <a:schemeClr val="bg1">
                    <a:lumMod val="50000"/>
                  </a:schemeClr>
                </a:solidFill>
                <a:latin typeface="宋体" panose="02010600030101010101" pitchFamily="2" charset="-122"/>
                <a:ea typeface="宋体" panose="02010600030101010101" pitchFamily="2" charset="-122"/>
              </a:rPr>
              <a:t>R</a:t>
            </a:r>
            <a:r>
              <a:rPr lang="zh-TW" altLang="en-US" sz="1600" dirty="0">
                <a:solidFill>
                  <a:schemeClr val="bg1">
                    <a:lumMod val="50000"/>
                  </a:schemeClr>
                </a:solidFill>
                <a:latin typeface="宋体" panose="02010600030101010101" pitchFamily="2" charset="-122"/>
                <a:ea typeface="宋体" panose="02010600030101010101" pitchFamily="2" charset="-122"/>
              </a:rPr>
              <a:t>中的深度学习框架</a:t>
            </a:r>
            <a:r>
              <a:rPr lang="en-US" altLang="zh-TW" sz="1600" dirty="0">
                <a:solidFill>
                  <a:schemeClr val="bg1">
                    <a:lumMod val="50000"/>
                  </a:schemeClr>
                </a:solidFill>
                <a:latin typeface="宋体" panose="02010600030101010101" pitchFamily="2" charset="-122"/>
                <a:ea typeface="宋体" panose="02010600030101010101" pitchFamily="2" charset="-122"/>
              </a:rPr>
              <a:t>(</a:t>
            </a:r>
            <a:r>
              <a:rPr lang="en-US" altLang="zh-TW" sz="1600" dirty="0" err="1">
                <a:solidFill>
                  <a:schemeClr val="bg1">
                    <a:lumMod val="50000"/>
                  </a:schemeClr>
                </a:solidFill>
                <a:latin typeface="宋体" panose="02010600030101010101" pitchFamily="2" charset="-122"/>
                <a:ea typeface="宋体" panose="02010600030101010101" pitchFamily="2" charset="-122"/>
              </a:rPr>
              <a:t>keras</a:t>
            </a:r>
            <a:r>
              <a:rPr lang="en-US" altLang="zh-TW" sz="1600" dirty="0">
                <a:solidFill>
                  <a:schemeClr val="bg1">
                    <a:lumMod val="50000"/>
                  </a:schemeClr>
                </a:solidFill>
                <a:latin typeface="宋体" panose="02010600030101010101" pitchFamily="2" charset="-122"/>
                <a:ea typeface="宋体" panose="02010600030101010101" pitchFamily="2" charset="-122"/>
              </a:rPr>
              <a:t>)</a:t>
            </a:r>
          </a:p>
        </p:txBody>
      </p:sp>
      <p:sp>
        <p:nvSpPr>
          <p:cNvPr id="16" name="矩形 15"/>
          <p:cNvSpPr/>
          <p:nvPr/>
        </p:nvSpPr>
        <p:spPr>
          <a:xfrm>
            <a:off x="7412218" y="5649479"/>
            <a:ext cx="3917354" cy="338554"/>
          </a:xfrm>
          <a:prstGeom prst="rect">
            <a:avLst/>
          </a:prstGeom>
        </p:spPr>
        <p:txBody>
          <a:bodyPr wrap="none">
            <a:spAutoFit/>
          </a:bodyPr>
          <a:lstStyle/>
          <a:p>
            <a:r>
              <a:rPr lang="en-US" altLang="zh-TW" sz="1600" dirty="0">
                <a:solidFill>
                  <a:schemeClr val="bg1">
                    <a:lumMod val="50000"/>
                  </a:schemeClr>
                </a:solidFill>
              </a:rPr>
              <a:t>R</a:t>
            </a:r>
            <a:r>
              <a:rPr lang="zh-TW" altLang="en-US" sz="1600" dirty="0">
                <a:solidFill>
                  <a:schemeClr val="bg1">
                    <a:lumMod val="50000"/>
                  </a:schemeClr>
                </a:solidFill>
              </a:rPr>
              <a:t>中的机器学习框架</a:t>
            </a:r>
            <a:r>
              <a:rPr lang="en-US" altLang="zh-TW" sz="1600" dirty="0">
                <a:solidFill>
                  <a:schemeClr val="bg1">
                    <a:lumMod val="50000"/>
                  </a:schemeClr>
                </a:solidFill>
              </a:rPr>
              <a:t>(mlr3verse, </a:t>
            </a:r>
            <a:r>
              <a:rPr lang="en-US" altLang="zh-TW" sz="1600" dirty="0" err="1">
                <a:solidFill>
                  <a:schemeClr val="bg1">
                    <a:lumMod val="50000"/>
                  </a:schemeClr>
                </a:solidFill>
              </a:rPr>
              <a:t>tidymodels</a:t>
            </a:r>
            <a:r>
              <a:rPr lang="en-US" altLang="zh-TW" sz="1600" dirty="0">
                <a:solidFill>
                  <a:schemeClr val="bg1">
                    <a:lumMod val="50000"/>
                  </a:schemeClr>
                </a:solidFill>
              </a:rPr>
              <a:t>)</a:t>
            </a:r>
          </a:p>
        </p:txBody>
      </p:sp>
    </p:spTree>
    <p:extLst>
      <p:ext uri="{BB962C8B-B14F-4D97-AF65-F5344CB8AC3E}">
        <p14:creationId xmlns:p14="http://schemas.microsoft.com/office/powerpoint/2010/main" val="382114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852BBD53-58FC-618A-D1E3-420C2EC662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3681" y="1198153"/>
            <a:ext cx="7233698" cy="5459792"/>
          </a:xfrm>
          <a:prstGeom prst="rect">
            <a:avLst/>
          </a:prstGeom>
        </p:spPr>
      </p:pic>
      <p:sp>
        <p:nvSpPr>
          <p:cNvPr id="7" name="矩形 6"/>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4" name="矩形 3"/>
          <p:cNvSpPr/>
          <p:nvPr/>
        </p:nvSpPr>
        <p:spPr>
          <a:xfrm>
            <a:off x="0" y="400110"/>
            <a:ext cx="6096000" cy="369332"/>
          </a:xfrm>
          <a:prstGeom prst="rect">
            <a:avLst/>
          </a:prstGeom>
        </p:spPr>
        <p:txBody>
          <a:bodyPr>
            <a:spAutoFit/>
          </a:bodyPr>
          <a:lstStyle/>
          <a:p>
            <a:r>
              <a:rPr kumimoji="1" lang="en-US" altLang="zh-CN" b="1" dirty="0">
                <a:latin typeface="宋体" panose="02010600030101010101" pitchFamily="2" charset="-122"/>
                <a:ea typeface="宋体" panose="02010600030101010101" pitchFamily="2" charset="-122"/>
              </a:rPr>
              <a:t>1.2.4 R</a:t>
            </a:r>
            <a:r>
              <a:rPr kumimoji="1" lang="zh-CN" altLang="en-US" b="1" dirty="0">
                <a:latin typeface="宋体" panose="02010600030101010101" pitchFamily="2" charset="-122"/>
                <a:ea typeface="宋体" panose="02010600030101010101" pitchFamily="2" charset="-122"/>
              </a:rPr>
              <a:t>语言是当今世上最受欢迎的编程语言</a:t>
            </a:r>
            <a:r>
              <a:rPr kumimoji="1" lang="zh-CN" altLang="en-US" b="1" dirty="0" smtClean="0">
                <a:latin typeface="宋体" panose="02010600030101010101" pitchFamily="2" charset="-122"/>
                <a:ea typeface="宋体" panose="02010600030101010101" pitchFamily="2" charset="-122"/>
              </a:rPr>
              <a:t>之一</a:t>
            </a:r>
            <a:endParaRPr lang="zh-TW" altLang="en-US" b="1" dirty="0">
              <a:latin typeface="宋体" panose="02010600030101010101" pitchFamily="2" charset="-122"/>
              <a:ea typeface="宋体" panose="02010600030101010101" pitchFamily="2" charset="-122"/>
            </a:endParaRPr>
          </a:p>
        </p:txBody>
      </p:sp>
      <p:sp>
        <p:nvSpPr>
          <p:cNvPr id="5" name="矩形 4"/>
          <p:cNvSpPr/>
          <p:nvPr/>
        </p:nvSpPr>
        <p:spPr>
          <a:xfrm>
            <a:off x="1131880" y="810596"/>
            <a:ext cx="4035079" cy="338554"/>
          </a:xfrm>
          <a:prstGeom prst="rect">
            <a:avLst/>
          </a:prstGeom>
        </p:spPr>
        <p:txBody>
          <a:bodyPr wrap="none">
            <a:spAutoFit/>
          </a:bodyPr>
          <a:lstStyle/>
          <a:p>
            <a:r>
              <a:rPr kumimoji="1" lang="zh-CN" altLang="en-US" sz="1600" dirty="0">
                <a:solidFill>
                  <a:srgbClr val="295BA3"/>
                </a:solidFill>
              </a:rPr>
              <a:t>根据</a:t>
            </a:r>
            <a:r>
              <a:rPr kumimoji="1" lang="en-US" altLang="zh-CN" sz="1600" dirty="0">
                <a:solidFill>
                  <a:srgbClr val="295BA3"/>
                </a:solidFill>
              </a:rPr>
              <a:t>TIOBE</a:t>
            </a:r>
            <a:r>
              <a:rPr kumimoji="1" lang="zh-CN" altLang="en-US" sz="1600" dirty="0">
                <a:solidFill>
                  <a:srgbClr val="295BA3"/>
                </a:solidFill>
              </a:rPr>
              <a:t> </a:t>
            </a:r>
            <a:r>
              <a:rPr kumimoji="1" lang="en-US" altLang="zh-CN" sz="1600" dirty="0">
                <a:solidFill>
                  <a:srgbClr val="295BA3"/>
                </a:solidFill>
              </a:rPr>
              <a:t>2023</a:t>
            </a:r>
            <a:r>
              <a:rPr kumimoji="1" lang="zh-CN" altLang="en-US" sz="1600" dirty="0">
                <a:solidFill>
                  <a:srgbClr val="295BA3"/>
                </a:solidFill>
              </a:rPr>
              <a:t>年</a:t>
            </a:r>
            <a:r>
              <a:rPr kumimoji="1" lang="en-US" altLang="zh-CN" sz="1600" dirty="0">
                <a:solidFill>
                  <a:srgbClr val="295BA3"/>
                </a:solidFill>
              </a:rPr>
              <a:t>2</a:t>
            </a:r>
            <a:r>
              <a:rPr kumimoji="1" lang="zh-CN" altLang="en-US" sz="1600" dirty="0">
                <a:solidFill>
                  <a:srgbClr val="295BA3"/>
                </a:solidFill>
              </a:rPr>
              <a:t>月排名，</a:t>
            </a:r>
            <a:r>
              <a:rPr kumimoji="1" lang="en-US" altLang="zh-CN" sz="1600" dirty="0">
                <a:solidFill>
                  <a:srgbClr val="295BA3"/>
                </a:solidFill>
              </a:rPr>
              <a:t>R</a:t>
            </a:r>
            <a:r>
              <a:rPr kumimoji="1" lang="zh-CN" altLang="en-US" sz="1600" dirty="0">
                <a:solidFill>
                  <a:srgbClr val="295BA3"/>
                </a:solidFill>
              </a:rPr>
              <a:t>语言排名第</a:t>
            </a:r>
            <a:r>
              <a:rPr kumimoji="1" lang="en-US" altLang="zh-CN" sz="1600" dirty="0">
                <a:solidFill>
                  <a:srgbClr val="295BA3"/>
                </a:solidFill>
              </a:rPr>
              <a:t>12</a:t>
            </a:r>
            <a:endParaRPr kumimoji="1" lang="zh-CN" altLang="en-US" sz="1600" dirty="0">
              <a:solidFill>
                <a:srgbClr val="295BA3"/>
              </a:solidFill>
            </a:endParaRPr>
          </a:p>
        </p:txBody>
      </p:sp>
      <p:sp>
        <p:nvSpPr>
          <p:cNvPr id="9" name="圆角矩形 8"/>
          <p:cNvSpPr/>
          <p:nvPr/>
        </p:nvSpPr>
        <p:spPr>
          <a:xfrm>
            <a:off x="5448693" y="4590853"/>
            <a:ext cx="647307" cy="292231"/>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771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5" name="矩形 4"/>
          <p:cNvSpPr/>
          <p:nvPr/>
        </p:nvSpPr>
        <p:spPr>
          <a:xfrm>
            <a:off x="0" y="400110"/>
            <a:ext cx="6096000" cy="369332"/>
          </a:xfrm>
          <a:prstGeom prst="rect">
            <a:avLst/>
          </a:prstGeom>
        </p:spPr>
        <p:txBody>
          <a:bodyPr>
            <a:spAutoFit/>
          </a:bodyPr>
          <a:lstStyle/>
          <a:p>
            <a:r>
              <a:rPr kumimoji="1" lang="en-US" altLang="zh-CN" b="1" dirty="0">
                <a:latin typeface="宋体" panose="02010600030101010101" pitchFamily="2" charset="-122"/>
                <a:ea typeface="宋体" panose="02010600030101010101" pitchFamily="2" charset="-122"/>
              </a:rPr>
              <a:t>1.2.5</a:t>
            </a:r>
            <a:r>
              <a:rPr kumimoji="1" lang="zh-CN" altLang="en-US" b="1" dirty="0">
                <a:latin typeface="宋体" panose="02010600030101010101" pitchFamily="2" charset="-122"/>
                <a:ea typeface="宋体" panose="02010600030101010101" pitchFamily="2" charset="-122"/>
              </a:rPr>
              <a:t>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的社区庞大，关于</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语言的教程非常多</a:t>
            </a:r>
            <a:r>
              <a:rPr kumimoji="1" lang="en-US" altLang="zh-CN" b="1" dirty="0">
                <a:latin typeface="宋体" panose="02010600030101010101" pitchFamily="2" charset="-122"/>
                <a:ea typeface="宋体" panose="02010600030101010101" pitchFamily="2" charset="-122"/>
              </a:rPr>
              <a:t>,</a:t>
            </a:r>
            <a:r>
              <a:rPr kumimoji="1" lang="zh-CN" altLang="en-US" b="1" dirty="0">
                <a:latin typeface="宋体" panose="02010600030101010101" pitchFamily="2" charset="-122"/>
                <a:ea typeface="宋体" panose="02010600030101010101" pitchFamily="2" charset="-122"/>
              </a:rPr>
              <a:t>如</a:t>
            </a:r>
            <a:r>
              <a:rPr kumimoji="1" lang="en-US" altLang="zh-CN" b="1" dirty="0" smtClean="0">
                <a:latin typeface="宋体" panose="02010600030101010101" pitchFamily="2" charset="-122"/>
                <a:ea typeface="宋体" panose="02010600030101010101" pitchFamily="2" charset="-122"/>
              </a:rPr>
              <a:t>:</a:t>
            </a:r>
            <a:endParaRPr lang="zh-TW" altLang="en-US" b="1"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4509511" y="769442"/>
            <a:ext cx="7377330" cy="5903146"/>
          </a:xfrm>
          <a:prstGeom prst="rect">
            <a:avLst/>
          </a:prstGeom>
        </p:spPr>
      </p:pic>
      <p:sp>
        <p:nvSpPr>
          <p:cNvPr id="7" name="矩形 6"/>
          <p:cNvSpPr/>
          <p:nvPr/>
        </p:nvSpPr>
        <p:spPr>
          <a:xfrm>
            <a:off x="158864" y="3164281"/>
            <a:ext cx="4191784" cy="646331"/>
          </a:xfrm>
          <a:prstGeom prst="rect">
            <a:avLst/>
          </a:prstGeom>
        </p:spPr>
        <p:txBody>
          <a:bodyPr wrap="square">
            <a:spAutoFit/>
          </a:bodyPr>
          <a:lstStyle/>
          <a:p>
            <a:r>
              <a:rPr lang="en-US" altLang="zh-TW" dirty="0" err="1">
                <a:latin typeface="宋体" panose="02010600030101010101" pitchFamily="2" charset="-122"/>
                <a:ea typeface="宋体" panose="02010600030101010101" pitchFamily="2" charset="-122"/>
              </a:rPr>
              <a:t>Bookdown</a:t>
            </a:r>
            <a:r>
              <a:rPr lang="zh-TW" altLang="en-US" dirty="0">
                <a:latin typeface="宋体" panose="02010600030101010101" pitchFamily="2" charset="-122"/>
                <a:ea typeface="宋体" panose="02010600030101010101" pitchFamily="2" charset="-122"/>
              </a:rPr>
              <a:t>官网中有许多免费开源的电子书</a:t>
            </a:r>
            <a:r>
              <a:rPr lang="en-US" altLang="zh-TW" dirty="0">
                <a:latin typeface="宋体" panose="02010600030101010101" pitchFamily="2" charset="-122"/>
                <a:ea typeface="宋体" panose="02010600030101010101" pitchFamily="2" charset="-122"/>
              </a:rPr>
              <a:t>(https://bookdown.org</a:t>
            </a:r>
            <a:r>
              <a:rPr lang="en-US" altLang="zh-TW" dirty="0" smtClean="0">
                <a:latin typeface="宋体" panose="02010600030101010101" pitchFamily="2" charset="-122"/>
                <a:ea typeface="宋体" panose="02010600030101010101" pitchFamily="2" charset="-122"/>
              </a:rPr>
              <a:t>/)</a:t>
            </a:r>
            <a:endParaRPr lang="en-US" altLang="zh-TW"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6507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形用户界面, 应用程序&#10;&#10;描述已自动生成">
            <a:extLst>
              <a:ext uri="{FF2B5EF4-FFF2-40B4-BE49-F238E27FC236}">
                <a16:creationId xmlns:a16="http://schemas.microsoft.com/office/drawing/2014/main" xmlns="" id="{175FE7BF-3490-0216-6C88-6A48B52ADF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4619" y="367149"/>
            <a:ext cx="6031846" cy="6123702"/>
          </a:xfrm>
          <a:prstGeom prst="rect">
            <a:avLst/>
          </a:prstGeom>
        </p:spPr>
      </p:pic>
      <p:sp>
        <p:nvSpPr>
          <p:cNvPr id="2" name="矩形 1"/>
          <p:cNvSpPr/>
          <p:nvPr/>
        </p:nvSpPr>
        <p:spPr>
          <a:xfrm>
            <a:off x="333081" y="2967335"/>
            <a:ext cx="4983637" cy="923330"/>
          </a:xfrm>
          <a:prstGeom prst="rect">
            <a:avLst/>
          </a:prstGeom>
        </p:spPr>
        <p:txBody>
          <a:bodyPr wrap="square">
            <a:spAutoFit/>
          </a:bodyPr>
          <a:lstStyle/>
          <a:p>
            <a:r>
              <a:rPr lang="zh-TW" altLang="en-US" dirty="0">
                <a:latin typeface="宋体" panose="02010600030101010101" pitchFamily="2" charset="-122"/>
                <a:ea typeface="宋体" panose="02010600030101010101" pitchFamily="2" charset="-122"/>
              </a:rPr>
              <a:t>在心理学研究方法期刊</a:t>
            </a:r>
            <a:r>
              <a:rPr lang="en-US" altLang="zh-TW" dirty="0">
                <a:latin typeface="宋体" panose="02010600030101010101" pitchFamily="2" charset="-122"/>
                <a:ea typeface="宋体" panose="02010600030101010101" pitchFamily="2" charset="-122"/>
              </a:rPr>
              <a:t>Advances in Methods and Practices in Psychological Science</a:t>
            </a:r>
            <a:r>
              <a:rPr lang="zh-TW" altLang="en-US" dirty="0">
                <a:latin typeface="宋体" panose="02010600030101010101" pitchFamily="2" charset="-122"/>
                <a:ea typeface="宋体" panose="02010600030101010101" pitchFamily="2" charset="-122"/>
              </a:rPr>
              <a:t>中搜索“</a:t>
            </a:r>
            <a:r>
              <a:rPr lang="en-US" altLang="zh-TW" dirty="0">
                <a:latin typeface="宋体" panose="02010600030101010101" pitchFamily="2" charset="-122"/>
                <a:ea typeface="宋体" panose="02010600030101010101" pitchFamily="2" charset="-122"/>
              </a:rPr>
              <a:t>R”</a:t>
            </a:r>
            <a:r>
              <a:rPr lang="zh-TW" altLang="en-US" dirty="0">
                <a:latin typeface="宋体" panose="02010600030101010101" pitchFamily="2" charset="-122"/>
                <a:ea typeface="宋体" panose="02010600030101010101" pitchFamily="2" charset="-122"/>
              </a:rPr>
              <a:t>可以返回许多关于</a:t>
            </a:r>
            <a:r>
              <a:rPr lang="en-US" altLang="zh-TW" dirty="0">
                <a:latin typeface="宋体" panose="02010600030101010101" pitchFamily="2" charset="-122"/>
                <a:ea typeface="宋体" panose="02010600030101010101" pitchFamily="2" charset="-122"/>
              </a:rPr>
              <a:t>R</a:t>
            </a:r>
            <a:r>
              <a:rPr lang="zh-TW" altLang="en-US" dirty="0">
                <a:latin typeface="宋体" panose="02010600030101010101" pitchFamily="2" charset="-122"/>
                <a:ea typeface="宋体" panose="02010600030101010101" pitchFamily="2" charset="-122"/>
              </a:rPr>
              <a:t>的教程</a:t>
            </a:r>
            <a:endParaRPr lang="zh-TW" altLang="en-US" dirty="0">
              <a:latin typeface="宋体" panose="02010600030101010101" pitchFamily="2" charset="-122"/>
              <a:ea typeface="宋体" panose="02010600030101010101" pitchFamily="2" charset="-122"/>
            </a:endParaRPr>
          </a:p>
        </p:txBody>
      </p:sp>
      <p:sp>
        <p:nvSpPr>
          <p:cNvPr id="6" name="矩形 5"/>
          <p:cNvSpPr/>
          <p:nvPr/>
        </p:nvSpPr>
        <p:spPr>
          <a:xfrm>
            <a:off x="0" y="0"/>
            <a:ext cx="2382383" cy="400110"/>
          </a:xfrm>
          <a:prstGeom prst="rect">
            <a:avLst/>
          </a:prstGeom>
        </p:spPr>
        <p:txBody>
          <a:bodyPr wrap="none">
            <a:spAutoFit/>
          </a:bodyPr>
          <a:lstStyle/>
          <a:p>
            <a:r>
              <a:rPr kumimoji="1" lang="en-US" altLang="zh-CN" sz="2000" b="1" dirty="0">
                <a:latin typeface="宋体" panose="02010600030101010101" pitchFamily="2" charset="-122"/>
                <a:ea typeface="宋体" panose="02010600030101010101" pitchFamily="2" charset="-122"/>
              </a:rPr>
              <a:t>1.2</a:t>
            </a:r>
            <a:r>
              <a:rPr kumimoji="1" lang="zh-CN" altLang="en-US" sz="2000" b="1" dirty="0">
                <a:latin typeface="宋体" panose="02010600030101010101" pitchFamily="2" charset="-122"/>
                <a:ea typeface="宋体" panose="02010600030101010101" pitchFamily="2" charset="-122"/>
              </a:rPr>
              <a:t> 为什么要学习</a:t>
            </a:r>
            <a:r>
              <a:rPr kumimoji="1" lang="en-US" altLang="zh-CN" sz="2000" b="1" dirty="0">
                <a:latin typeface="宋体" panose="02010600030101010101" pitchFamily="2" charset="-122"/>
                <a:ea typeface="宋体" panose="02010600030101010101" pitchFamily="2" charset="-122"/>
              </a:rPr>
              <a:t>R</a:t>
            </a:r>
            <a:endParaRPr lang="zh-TW" altLang="en-US" sz="2000" b="1" dirty="0">
              <a:latin typeface="宋体" panose="02010600030101010101" pitchFamily="2" charset="-122"/>
              <a:ea typeface="宋体" panose="02010600030101010101" pitchFamily="2" charset="-122"/>
            </a:endParaRPr>
          </a:p>
        </p:txBody>
      </p:sp>
      <p:sp>
        <p:nvSpPr>
          <p:cNvPr id="7" name="矩形 6"/>
          <p:cNvSpPr/>
          <p:nvPr/>
        </p:nvSpPr>
        <p:spPr>
          <a:xfrm>
            <a:off x="0" y="400110"/>
            <a:ext cx="6096000" cy="369332"/>
          </a:xfrm>
          <a:prstGeom prst="rect">
            <a:avLst/>
          </a:prstGeom>
        </p:spPr>
        <p:txBody>
          <a:bodyPr>
            <a:spAutoFit/>
          </a:bodyPr>
          <a:lstStyle/>
          <a:p>
            <a:r>
              <a:rPr kumimoji="1" lang="en-US" altLang="zh-CN" b="1" dirty="0">
                <a:latin typeface="宋体" panose="02010600030101010101" pitchFamily="2" charset="-122"/>
                <a:ea typeface="宋体" panose="02010600030101010101" pitchFamily="2" charset="-122"/>
              </a:rPr>
              <a:t>1.2.5</a:t>
            </a:r>
            <a:r>
              <a:rPr kumimoji="1" lang="zh-CN" altLang="en-US" b="1" dirty="0">
                <a:latin typeface="宋体" panose="02010600030101010101" pitchFamily="2" charset="-122"/>
                <a:ea typeface="宋体" panose="02010600030101010101" pitchFamily="2" charset="-122"/>
              </a:rPr>
              <a:t>在</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的社区庞大，关于</a:t>
            </a:r>
            <a:r>
              <a:rPr kumimoji="1" lang="en-US" altLang="zh-CN" b="1" dirty="0">
                <a:latin typeface="宋体" panose="02010600030101010101" pitchFamily="2" charset="-122"/>
                <a:ea typeface="宋体" panose="02010600030101010101" pitchFamily="2" charset="-122"/>
              </a:rPr>
              <a:t>R</a:t>
            </a:r>
            <a:r>
              <a:rPr kumimoji="1" lang="zh-CN" altLang="en-US" b="1" dirty="0">
                <a:latin typeface="宋体" panose="02010600030101010101" pitchFamily="2" charset="-122"/>
                <a:ea typeface="宋体" panose="02010600030101010101" pitchFamily="2" charset="-122"/>
              </a:rPr>
              <a:t>语言的教程</a:t>
            </a:r>
            <a:r>
              <a:rPr kumimoji="1" lang="zh-CN" altLang="en-US" b="1" dirty="0" smtClean="0">
                <a:latin typeface="宋体" panose="02010600030101010101" pitchFamily="2" charset="-122"/>
                <a:ea typeface="宋体" panose="02010600030101010101" pitchFamily="2" charset="-122"/>
              </a:rPr>
              <a:t>非常</a:t>
            </a:r>
            <a:r>
              <a:rPr kumimoji="1" lang="zh-CN" altLang="en-US" b="1" dirty="0">
                <a:latin typeface="宋体" panose="02010600030101010101" pitchFamily="2" charset="-122"/>
                <a:ea typeface="宋体" panose="02010600030101010101" pitchFamily="2" charset="-122"/>
              </a:rPr>
              <a:t>多</a:t>
            </a:r>
            <a:endParaRPr lang="zh-TW"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3823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591048"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2</a:t>
            </a:r>
            <a:r>
              <a:rPr lang="en-US" altLang="zh-CN" sz="2400" b="1" dirty="0" smtClean="0">
                <a:latin typeface="宋体" panose="02010600030101010101" pitchFamily="2" charset="-122"/>
                <a:ea typeface="宋体" panose="02010600030101010101" pitchFamily="2" charset="-122"/>
              </a:rPr>
              <a:t>. </a:t>
            </a:r>
            <a:r>
              <a:rPr lang="en-US" altLang="zh-CN" sz="2400" b="1" dirty="0" smtClean="0">
                <a:latin typeface="宋体" panose="02010600030101010101" pitchFamily="2" charset="-122"/>
                <a:ea typeface="宋体" panose="02010600030101010101" pitchFamily="2" charset="-122"/>
              </a:rPr>
              <a:t>R</a:t>
            </a:r>
            <a:r>
              <a:rPr lang="zh-CN" altLang="en-US" sz="2400" b="1" dirty="0">
                <a:latin typeface="宋体" panose="02010600030101010101" pitchFamily="2" charset="-122"/>
                <a:ea typeface="宋体" panose="02010600030101010101" pitchFamily="2" charset="-122"/>
              </a:rPr>
              <a:t>语言使用的示例展示</a:t>
            </a:r>
            <a:endParaRPr lang="zh-TW" altLang="en-US" sz="2400" dirty="0">
              <a:latin typeface="宋体" panose="02010600030101010101" pitchFamily="2" charset="-122"/>
              <a:ea typeface="宋体" panose="02010600030101010101" pitchFamily="2" charset="-122"/>
            </a:endParaRPr>
          </a:p>
        </p:txBody>
      </p:sp>
      <p:pic>
        <p:nvPicPr>
          <p:cNvPr id="1026" name="Picture 2" descr="How to Setup a Multi-Monitor PC - StocksToTr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51" y="1457323"/>
            <a:ext cx="5797760" cy="406709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228272" y="1893697"/>
            <a:ext cx="5670430" cy="3194342"/>
          </a:xfrm>
          <a:prstGeom prst="rect">
            <a:avLst/>
          </a:prstGeom>
        </p:spPr>
      </p:pic>
    </p:spTree>
    <p:extLst>
      <p:ext uri="{BB962C8B-B14F-4D97-AF65-F5344CB8AC3E}">
        <p14:creationId xmlns:p14="http://schemas.microsoft.com/office/powerpoint/2010/main" val="17911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467107" cy="400110"/>
          </a:xfrm>
          <a:prstGeom prst="rect">
            <a:avLst/>
          </a:prstGeom>
          <a:noFill/>
        </p:spPr>
        <p:txBody>
          <a:bodyPr wrap="square" rtlCol="0">
            <a:spAutoFit/>
          </a:bodyPr>
          <a:lstStyle/>
          <a:p>
            <a:r>
              <a:rPr lang="en-US" altLang="zh-CN" sz="2000" b="1" dirty="0" smtClean="0">
                <a:latin typeface="Times New Roman" panose="02020603050405020304" pitchFamily="18" charset="0"/>
              </a:rPr>
              <a:t>2.1 </a:t>
            </a:r>
            <a:r>
              <a:rPr lang="zh-CN" altLang="en-US" sz="2000" b="1" dirty="0" smtClean="0">
                <a:latin typeface="Times New Roman" panose="02020603050405020304" pitchFamily="18" charset="0"/>
              </a:rPr>
              <a:t>数据清洗</a:t>
            </a:r>
            <a:endParaRPr lang="en-US" altLang="zh-CN" sz="2000" b="1" dirty="0" smtClean="0">
              <a:latin typeface="Times New Roman" panose="02020603050405020304" pitchFamily="18" charset="0"/>
            </a:endParaRPr>
          </a:p>
        </p:txBody>
      </p:sp>
      <p:sp>
        <p:nvSpPr>
          <p:cNvPr id="15" name="矩形 14"/>
          <p:cNvSpPr/>
          <p:nvPr/>
        </p:nvSpPr>
        <p:spPr>
          <a:xfrm>
            <a:off x="4336981" y="1137147"/>
            <a:ext cx="3427541" cy="1569660"/>
          </a:xfrm>
          <a:prstGeom prst="rect">
            <a:avLst/>
          </a:prstGeom>
          <a:noFill/>
        </p:spPr>
        <p:txBody>
          <a:bodyPr wrap="none" lIns="91440" tIns="45720" rIns="91440" bIns="45720">
            <a:spAutoFit/>
          </a:bodyPr>
          <a:lstStyle/>
          <a:p>
            <a:r>
              <a:rPr lang="en-US" altLang="zh-CN" sz="16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df.clean &lt;- </a:t>
            </a:r>
            <a:r>
              <a:rPr lang="en-US" altLang="zh-CN" sz="1600" b="1" cap="none" spc="50" dirty="0" err="1">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df.raw</a:t>
            </a:r>
            <a:r>
              <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   </a:t>
            </a:r>
            <a:r>
              <a:rPr lang="en-US" altLang="zh-CN" sz="1600" b="1" spc="50" dirty="0" smtClean="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        </a:t>
            </a:r>
            <a:r>
              <a:rPr lang="en-US" altLang="zh-CN" sz="1600" b="1" cap="none" spc="50" dirty="0" smtClean="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%&gt;%</a:t>
            </a:r>
            <a:endParaRPr lang="en-US" altLang="zh-CN" sz="16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endParaRPr>
          </a:p>
          <a:p>
            <a:r>
              <a:rPr lang="en-US" altLang="zh-CN" sz="16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 dplyr::filter()		%&gt;%</a:t>
            </a:r>
          </a:p>
          <a:p>
            <a:r>
              <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dplyr::mutate()		%&gt;% </a:t>
            </a:r>
            <a:endParaRPr lang="zh-CN" altLang="en-US"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endParaRPr>
          </a:p>
          <a:p>
            <a:r>
              <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dplyr::group_by()	</a:t>
            </a:r>
            <a:r>
              <a:rPr lang="en-US" altLang="zh-CN" sz="1600" b="1" spc="50" dirty="0" smtClean="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%&gt;%</a:t>
            </a:r>
            <a:endPar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endParaRPr>
          </a:p>
          <a:p>
            <a:r>
              <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dplyr::summarize()	</a:t>
            </a:r>
            <a:r>
              <a:rPr lang="en-US" altLang="zh-CN" sz="1600" b="1" spc="50" dirty="0" smtClean="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%&gt;%</a:t>
            </a:r>
            <a:endPar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endParaRPr>
          </a:p>
          <a:p>
            <a:r>
              <a:rPr lang="en-US" altLang="zh-CN" sz="16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dplyr::ungroup()		%&gt;%</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55" y="837749"/>
            <a:ext cx="3238004" cy="2189678"/>
          </a:xfrm>
          <a:prstGeom prst="rect">
            <a:avLst/>
          </a:prstGeom>
        </p:spPr>
      </p:pic>
      <p:pic>
        <p:nvPicPr>
          <p:cNvPr id="17" name="图片 16"/>
          <p:cNvPicPr>
            <a:picLocks noChangeAspect="1"/>
          </p:cNvPicPr>
          <p:nvPr/>
        </p:nvPicPr>
        <p:blipFill rotWithShape="1">
          <a:blip r:embed="rId3">
            <a:clrChange>
              <a:clrFrom>
                <a:srgbClr val="FFFFFF"/>
              </a:clrFrom>
              <a:clrTo>
                <a:srgbClr val="FFFFFF">
                  <a:alpha val="0"/>
                </a:srgbClr>
              </a:clrTo>
            </a:clrChange>
          </a:blip>
          <a:srcRect t="16469" b="13566"/>
          <a:stretch/>
        </p:blipFill>
        <p:spPr>
          <a:xfrm>
            <a:off x="243523" y="3465067"/>
            <a:ext cx="4480956" cy="3135085"/>
          </a:xfrm>
          <a:prstGeom prst="rect">
            <a:avLst/>
          </a:prstGeom>
        </p:spPr>
      </p:pic>
      <p:grpSp>
        <p:nvGrpSpPr>
          <p:cNvPr id="18" name="组合 17"/>
          <p:cNvGrpSpPr/>
          <p:nvPr/>
        </p:nvGrpSpPr>
        <p:grpSpPr>
          <a:xfrm>
            <a:off x="8670966" y="367012"/>
            <a:ext cx="2379024" cy="3109930"/>
            <a:chOff x="4407725" y="139912"/>
            <a:chExt cx="2379024" cy="3109930"/>
          </a:xfrm>
        </p:grpSpPr>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l="82960" b="41528"/>
            <a:stretch/>
          </p:blipFill>
          <p:spPr>
            <a:xfrm>
              <a:off x="5896100" y="139912"/>
              <a:ext cx="890649" cy="3109930"/>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t="1" r="71183" b="41752"/>
            <a:stretch/>
          </p:blipFill>
          <p:spPr>
            <a:xfrm>
              <a:off x="4407725" y="139912"/>
              <a:ext cx="1506188" cy="3098055"/>
            </a:xfrm>
            <a:prstGeom prst="rect">
              <a:avLst/>
            </a:prstGeom>
          </p:spPr>
        </p:pic>
      </p:grpSp>
      <p:pic>
        <p:nvPicPr>
          <p:cNvPr id="21" name="Picture 8" descr="6 Data Manipulation using dplyr | EngleLab: useRgui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7158" y="4195943"/>
            <a:ext cx="1407186" cy="1630884"/>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1071" y="3844098"/>
            <a:ext cx="3736539" cy="2334575"/>
          </a:xfrm>
          <a:prstGeom prst="rect">
            <a:avLst/>
          </a:prstGeom>
        </p:spPr>
      </p:pic>
    </p:spTree>
    <p:extLst>
      <p:ext uri="{BB962C8B-B14F-4D97-AF65-F5344CB8AC3E}">
        <p14:creationId xmlns:p14="http://schemas.microsoft.com/office/powerpoint/2010/main" val="3437865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467107" cy="400110"/>
          </a:xfrm>
          <a:prstGeom prst="rect">
            <a:avLst/>
          </a:prstGeom>
          <a:noFill/>
        </p:spPr>
        <p:txBody>
          <a:bodyPr wrap="square" rtlCol="0">
            <a:spAutoFit/>
          </a:bodyPr>
          <a:lstStyle/>
          <a:p>
            <a:r>
              <a:rPr lang="en-US" altLang="zh-CN" sz="2000" b="1" dirty="0" smtClean="0">
                <a:latin typeface="Times New Roman" panose="02020603050405020304" pitchFamily="18" charset="0"/>
              </a:rPr>
              <a:t>2.2 ggplot2</a:t>
            </a:r>
            <a:r>
              <a:rPr lang="zh-CN" altLang="en-US" sz="2000" b="1" dirty="0" smtClean="0">
                <a:latin typeface="Times New Roman" panose="02020603050405020304" pitchFamily="18" charset="0"/>
              </a:rPr>
              <a:t>画图</a:t>
            </a:r>
            <a:endParaRPr lang="en-US" altLang="zh-CN" sz="2000" b="1" dirty="0" smtClean="0">
              <a:latin typeface="Times New Roman" panose="02020603050405020304" pitchFamily="18" charset="0"/>
            </a:endParaRPr>
          </a:p>
        </p:txBody>
      </p:sp>
      <p:pic>
        <p:nvPicPr>
          <p:cNvPr id="3" name="图片 2" descr="图表, 箱线图&#10;&#10;描述已自动生成">
            <a:extLst>
              <a:ext uri="{FF2B5EF4-FFF2-40B4-BE49-F238E27FC236}">
                <a16:creationId xmlns:a16="http://schemas.microsoft.com/office/drawing/2014/main" xmlns="" id="{DCA9713F-941A-96A2-08C3-FDF5149F78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972" y="615888"/>
            <a:ext cx="4627744" cy="2816888"/>
          </a:xfrm>
          <a:prstGeom prst="rect">
            <a:avLst/>
          </a:prstGeom>
          <a:effectLst>
            <a:outerShdw blurRad="50800" dist="38100" dir="8100000" algn="tr" rotWithShape="0">
              <a:prstClr val="black">
                <a:alpha val="40000"/>
              </a:prstClr>
            </a:outerShdw>
          </a:effectLst>
        </p:spPr>
      </p:pic>
      <p:pic>
        <p:nvPicPr>
          <p:cNvPr id="4" name="图片 3" descr="图片包含 形状&#10;&#10;描述已自动生成">
            <a:extLst>
              <a:ext uri="{FF2B5EF4-FFF2-40B4-BE49-F238E27FC236}">
                <a16:creationId xmlns:a16="http://schemas.microsoft.com/office/drawing/2014/main" xmlns="" id="{7DC46AAC-6E96-B277-2189-C35263507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8767" y="1335962"/>
            <a:ext cx="4170358" cy="2519218"/>
          </a:xfrm>
          <a:prstGeom prst="rect">
            <a:avLst/>
          </a:prstGeom>
          <a:effectLst>
            <a:outerShdw blurRad="50800" dist="38100" dir="8100000" algn="tr" rotWithShape="0">
              <a:prstClr val="black">
                <a:alpha val="40000"/>
              </a:prstClr>
            </a:outerShdw>
          </a:effectLst>
        </p:spPr>
      </p:pic>
      <p:pic>
        <p:nvPicPr>
          <p:cNvPr id="5" name="图片 4" descr="图表, 散点图&#10;&#10;描述已自动生成">
            <a:extLst>
              <a:ext uri="{FF2B5EF4-FFF2-40B4-BE49-F238E27FC236}">
                <a16:creationId xmlns:a16="http://schemas.microsoft.com/office/drawing/2014/main" xmlns="" id="{08B62674-932C-48D3-F554-F027E830D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6194" y="1514032"/>
            <a:ext cx="4435432" cy="2841892"/>
          </a:xfrm>
          <a:prstGeom prst="rect">
            <a:avLst/>
          </a:prstGeom>
          <a:effectLst>
            <a:outerShdw blurRad="50800" dist="38100" dir="8100000" algn="tr" rotWithShape="0">
              <a:prstClr val="black">
                <a:alpha val="40000"/>
              </a:prstClr>
            </a:outerShdw>
          </a:effectLst>
        </p:spPr>
      </p:pic>
      <p:pic>
        <p:nvPicPr>
          <p:cNvPr id="7" name="图片 6" descr="图表&#10;&#10;描述已自动生成">
            <a:extLst>
              <a:ext uri="{FF2B5EF4-FFF2-40B4-BE49-F238E27FC236}">
                <a16:creationId xmlns:a16="http://schemas.microsoft.com/office/drawing/2014/main" xmlns="" id="{78BD892A-9855-1974-29D5-84B95DEC03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0967" y="1936436"/>
            <a:ext cx="4001932" cy="2801352"/>
          </a:xfrm>
          <a:prstGeom prst="rect">
            <a:avLst/>
          </a:prstGeom>
          <a:effectLst>
            <a:outerShdw blurRad="50800" dist="38100" dir="8100000" algn="tr" rotWithShape="0">
              <a:prstClr val="black">
                <a:alpha val="40000"/>
              </a:prstClr>
            </a:outerShdw>
          </a:effectLst>
        </p:spPr>
      </p:pic>
      <p:pic>
        <p:nvPicPr>
          <p:cNvPr id="9" name="图片 8" descr="图表, 表面图&#10;&#10;描述已自动生成">
            <a:extLst>
              <a:ext uri="{FF2B5EF4-FFF2-40B4-BE49-F238E27FC236}">
                <a16:creationId xmlns:a16="http://schemas.microsoft.com/office/drawing/2014/main" xmlns="" id="{E8D6C3EB-E968-3FDA-6427-D66498E4F0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1784" y="2454949"/>
            <a:ext cx="3848542" cy="2820338"/>
          </a:xfrm>
          <a:prstGeom prst="rect">
            <a:avLst/>
          </a:prstGeom>
          <a:effectLst>
            <a:outerShdw blurRad="50800" dist="38100" dir="8100000" algn="tr" rotWithShape="0">
              <a:prstClr val="black">
                <a:alpha val="40000"/>
              </a:prstClr>
            </a:outerShdw>
          </a:effectLst>
        </p:spPr>
      </p:pic>
      <p:pic>
        <p:nvPicPr>
          <p:cNvPr id="10" name="图片 9" descr="地图&#10;&#10;低可信度描述已自动生成">
            <a:extLst>
              <a:ext uri="{FF2B5EF4-FFF2-40B4-BE49-F238E27FC236}">
                <a16:creationId xmlns:a16="http://schemas.microsoft.com/office/drawing/2014/main" xmlns="" id="{21A15C90-5C8B-10E5-FB84-FF10E41E65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1842" y="2830763"/>
            <a:ext cx="4172486" cy="3073284"/>
          </a:xfrm>
          <a:prstGeom prst="rect">
            <a:avLst/>
          </a:prstGeom>
          <a:effectLst>
            <a:outerShdw blurRad="50800" dist="38100" dir="8100000" algn="tr" rotWithShape="0">
              <a:prstClr val="black">
                <a:alpha val="40000"/>
              </a:prstClr>
            </a:outerShdw>
          </a:effectLst>
        </p:spPr>
      </p:pic>
      <p:pic>
        <p:nvPicPr>
          <p:cNvPr id="11" name="图片 10">
            <a:extLst>
              <a:ext uri="{FF2B5EF4-FFF2-40B4-BE49-F238E27FC236}">
                <a16:creationId xmlns:a16="http://schemas.microsoft.com/office/drawing/2014/main" xmlns="" id="{E0385149-3D75-D2BF-B15D-415C7A3268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6655" y="3245850"/>
            <a:ext cx="4095042" cy="328474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88634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467107" cy="400110"/>
          </a:xfrm>
          <a:prstGeom prst="rect">
            <a:avLst/>
          </a:prstGeom>
          <a:noFill/>
        </p:spPr>
        <p:txBody>
          <a:bodyPr wrap="square" rtlCol="0">
            <a:spAutoFit/>
          </a:bodyPr>
          <a:lstStyle/>
          <a:p>
            <a:r>
              <a:rPr lang="en-US" altLang="zh-CN" sz="2000" b="1" dirty="0" smtClean="0">
                <a:latin typeface="Times New Roman" panose="02020603050405020304" pitchFamily="18" charset="0"/>
              </a:rPr>
              <a:t>2.3 &amp; 2.4 bruceR</a:t>
            </a:r>
            <a:endParaRPr lang="en-US" altLang="zh-TW" b="1"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394409" y="100823"/>
            <a:ext cx="7723696" cy="6252194"/>
          </a:xfrm>
          <a:prstGeom prst="rect">
            <a:avLst/>
          </a:prstGeom>
        </p:spPr>
      </p:pic>
    </p:spTree>
    <p:extLst>
      <p:ext uri="{BB962C8B-B14F-4D97-AF65-F5344CB8AC3E}">
        <p14:creationId xmlns:p14="http://schemas.microsoft.com/office/powerpoint/2010/main" val="40666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2.3 t test</a:t>
            </a:r>
          </a:p>
          <a:p>
            <a:r>
              <a:rPr lang="en-US" altLang="zh-TW" b="1" dirty="0" smtClean="0">
                <a:latin typeface="Times New Roman" panose="02020603050405020304" pitchFamily="18" charset="0"/>
                <a:ea typeface="宋体" panose="02010600030101010101" pitchFamily="2" charset="-122"/>
              </a:rPr>
              <a:t>2.3.1 One-Sample </a:t>
            </a:r>
            <a:r>
              <a:rPr lang="en-US" altLang="zh-TW" b="1" dirty="0">
                <a:latin typeface="Times New Roman" panose="02020603050405020304" pitchFamily="18" charset="0"/>
                <a:ea typeface="宋体" panose="02010600030101010101" pitchFamily="2" charset="-122"/>
              </a:rPr>
              <a:t>t-test</a:t>
            </a:r>
          </a:p>
        </p:txBody>
      </p:sp>
      <p:sp>
        <p:nvSpPr>
          <p:cNvPr id="6" name="矩形 5"/>
          <p:cNvSpPr/>
          <p:nvPr/>
        </p:nvSpPr>
        <p:spPr>
          <a:xfrm>
            <a:off x="0" y="1981441"/>
            <a:ext cx="11910951" cy="4555093"/>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OUTPUT</a:t>
            </a:r>
          </a:p>
          <a:p>
            <a:r>
              <a:rPr lang="en-US" altLang="zh-TW" sz="1600" dirty="0">
                <a:latin typeface="Times New Roman" panose="02020603050405020304" pitchFamily="18" charset="0"/>
                <a:ea typeface="宋体" panose="02010600030101010101" pitchFamily="2" charset="-122"/>
              </a:rPr>
              <a:t>One-Sample t-test</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Hypothesis: two-sided (</a:t>
            </a:r>
            <a:r>
              <a:rPr lang="el-GR" altLang="zh-TW" sz="1600" dirty="0">
                <a:latin typeface="Times New Roman" panose="02020603050405020304" pitchFamily="18" charset="0"/>
                <a:ea typeface="宋体" panose="02010600030101010101" pitchFamily="2" charset="-122"/>
              </a:rPr>
              <a:t>μ ≠ 700)</a:t>
            </a:r>
          </a:p>
          <a:p>
            <a:endParaRPr lang="el-GR"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Descriptives:</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Variable      N       Mean (S.D.)</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rt_mean   522   671.99 (101.14)</a:t>
            </a:r>
          </a:p>
          <a:p>
            <a:r>
              <a:rPr lang="en-US" altLang="zh-TW" sz="1600" dirty="0">
                <a:latin typeface="Times New Roman" panose="02020603050405020304" pitchFamily="18" charset="0"/>
                <a:ea typeface="宋体" panose="02010600030101010101" pitchFamily="2" charset="-122"/>
              </a:rPr>
              <a:t>───────────────────────</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Results of t-test:</a:t>
            </a:r>
          </a:p>
          <a:p>
            <a:r>
              <a:rPr lang="en-US" altLang="zh-TW" sz="1600" dirty="0">
                <a:latin typeface="Times New Roman" panose="02020603050405020304" pitchFamily="18" charset="0"/>
                <a:ea typeface="宋体" panose="02010600030101010101" pitchFamily="2" charset="-122"/>
              </a:rPr>
              <a:t>─────────────────────────────────────────────────────────────────────────────────                              	            	           t        df     p                  Difference [95% CI]          Cohen’s d [95% CI]       BF10</a:t>
            </a:r>
          </a:p>
          <a:p>
            <a:r>
              <a:rPr lang="en-US" altLang="zh-TW" sz="1600" dirty="0">
                <a:latin typeface="Times New Roman" panose="02020603050405020304" pitchFamily="18" charset="0"/>
                <a:ea typeface="宋体" panose="02010600030101010101" pitchFamily="2" charset="-122"/>
              </a:rPr>
              <a:t>─────────────────────────────────────────────────────────────────────────────────rt_mean: (rt_mean - 700)  -6.33    521 &lt;.001 </a:t>
            </a:r>
            <a:r>
              <a:rPr lang="en-US" altLang="zh-TW" sz="1050" dirty="0">
                <a:latin typeface="Times New Roman" panose="02020603050405020304" pitchFamily="18" charset="0"/>
                <a:ea typeface="宋体" panose="02010600030101010101" pitchFamily="2" charset="-122"/>
              </a:rPr>
              <a:t>***</a:t>
            </a:r>
            <a:r>
              <a:rPr lang="en-US" altLang="zh-TW" sz="1600" dirty="0">
                <a:latin typeface="Times New Roman" panose="02020603050405020304" pitchFamily="18" charset="0"/>
                <a:ea typeface="宋体" panose="02010600030101010101" pitchFamily="2" charset="-122"/>
              </a:rPr>
              <a:t>      -28.01 [-36.70, -19.31]         -0.28 [-0.36, -0.19]     1.05e+07</a:t>
            </a:r>
          </a:p>
          <a:p>
            <a:r>
              <a:rPr lang="en-US" altLang="zh-TW" sz="1600" dirty="0">
                <a:latin typeface="Times New Roman" panose="02020603050405020304" pitchFamily="18" charset="0"/>
                <a:ea typeface="宋体" panose="02010600030101010101" pitchFamily="2" charset="-122"/>
              </a:rPr>
              <a:t>─────────────────────────────────────────────────────────────────────────────────</a:t>
            </a:r>
          </a:p>
        </p:txBody>
      </p:sp>
      <p:grpSp>
        <p:nvGrpSpPr>
          <p:cNvPr id="5" name="组合 4"/>
          <p:cNvGrpSpPr/>
          <p:nvPr/>
        </p:nvGrpSpPr>
        <p:grpSpPr>
          <a:xfrm>
            <a:off x="6628411" y="261259"/>
            <a:ext cx="2379024" cy="4762004"/>
            <a:chOff x="4407725" y="139912"/>
            <a:chExt cx="2379024" cy="4762004"/>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82960" b="10913"/>
            <a:stretch/>
          </p:blipFill>
          <p:spPr>
            <a:xfrm>
              <a:off x="5896100" y="139912"/>
              <a:ext cx="890649" cy="4738254"/>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1183" b="10467"/>
            <a:stretch/>
          </p:blipFill>
          <p:spPr>
            <a:xfrm>
              <a:off x="4407725" y="139912"/>
              <a:ext cx="1506188" cy="4762004"/>
            </a:xfrm>
            <a:prstGeom prst="rect">
              <a:avLst/>
            </a:prstGeom>
          </p:spPr>
        </p:pic>
      </p:grpSp>
      <p:sp>
        <p:nvSpPr>
          <p:cNvPr id="10" name="矩形 9"/>
          <p:cNvSpPr/>
          <p:nvPr/>
        </p:nvSpPr>
        <p:spPr>
          <a:xfrm>
            <a:off x="10495810" y="2168721"/>
            <a:ext cx="1257075"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rPr>
              <a:t>700</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endParaRPr>
          </a:p>
        </p:txBody>
      </p:sp>
      <p:sp>
        <p:nvSpPr>
          <p:cNvPr id="11" name="矩形 10"/>
          <p:cNvSpPr/>
          <p:nvPr/>
        </p:nvSpPr>
        <p:spPr>
          <a:xfrm>
            <a:off x="9359259" y="2149434"/>
            <a:ext cx="938078"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rPr>
              <a:t>?=</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endParaRPr>
          </a:p>
        </p:txBody>
      </p:sp>
      <p:grpSp>
        <p:nvGrpSpPr>
          <p:cNvPr id="16" name="组合 15"/>
          <p:cNvGrpSpPr/>
          <p:nvPr/>
        </p:nvGrpSpPr>
        <p:grpSpPr>
          <a:xfrm>
            <a:off x="0" y="1067664"/>
            <a:ext cx="5949538" cy="615553"/>
            <a:chOff x="0" y="1198293"/>
            <a:chExt cx="5949538" cy="615553"/>
          </a:xfrm>
        </p:grpSpPr>
        <p:sp>
          <p:nvSpPr>
            <p:cNvPr id="4" name="矩形 3"/>
            <p:cNvSpPr/>
            <p:nvPr/>
          </p:nvSpPr>
          <p:spPr>
            <a:xfrm>
              <a:off x="0" y="1198293"/>
              <a:ext cx="5949538" cy="615553"/>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CODE</a:t>
              </a:r>
              <a:endParaRPr lang="en-US" altLang="zh-TW" dirty="0">
                <a:latin typeface="Times New Roman" panose="02020603050405020304" pitchFamily="18" charset="0"/>
                <a:ea typeface="宋体" panose="02010600030101010101" pitchFamily="2" charset="-122"/>
              </a:endParaRPr>
            </a:p>
            <a:p>
              <a:r>
                <a:rPr lang="zh-TW" altLang="en-US" sz="1600" dirty="0">
                  <a:solidFill>
                    <a:srgbClr val="2B5498"/>
                  </a:solidFill>
                  <a:latin typeface="Times New Roman" panose="02020603050405020304" pitchFamily="18" charset="0"/>
                  <a:ea typeface="宋体" panose="02010600030101010101" pitchFamily="2" charset="-122"/>
                </a:rPr>
                <a:t>bruceR::TTEST(df.t.one, "rt_mean", test.value = 700, test.sided = "=")</a:t>
              </a:r>
              <a:endParaRPr lang="en-US" altLang="zh-TW" sz="1600" dirty="0">
                <a:solidFill>
                  <a:srgbClr val="2B5498"/>
                </a:solidFill>
                <a:latin typeface="Times New Roman" panose="02020603050405020304" pitchFamily="18" charset="0"/>
                <a:ea typeface="宋体" panose="02010600030101010101" pitchFamily="2" charset="-122"/>
              </a:endParaRPr>
            </a:p>
          </p:txBody>
        </p:sp>
        <p:sp>
          <p:nvSpPr>
            <p:cNvPr id="12" name="矩形 11"/>
            <p:cNvSpPr/>
            <p:nvPr/>
          </p:nvSpPr>
          <p:spPr>
            <a:xfrm>
              <a:off x="2137554" y="1496291"/>
              <a:ext cx="973777"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3" name="矩形 12"/>
            <p:cNvSpPr/>
            <p:nvPr/>
          </p:nvSpPr>
          <p:spPr>
            <a:xfrm>
              <a:off x="4037608" y="1496290"/>
              <a:ext cx="451260"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4" name="矩形 13"/>
            <p:cNvSpPr/>
            <p:nvPr/>
          </p:nvSpPr>
          <p:spPr>
            <a:xfrm>
              <a:off x="5516079" y="1496289"/>
              <a:ext cx="283031"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059580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38200" y="1825625"/>
            <a:ext cx="10515600" cy="719612"/>
          </a:xfrm>
        </p:spPr>
        <p:txBody>
          <a:bodyPr>
            <a:normAutofit/>
          </a:bodyPr>
          <a:lstStyle/>
          <a:p>
            <a:r>
              <a:rPr kumimoji="1" lang="zh-CN" altLang="en-US" sz="1600" dirty="0"/>
              <a:t>我们身处大数据时代</a:t>
            </a:r>
            <a:endParaRPr kumimoji="1" lang="en-US" altLang="zh-CN" sz="1600" dirty="0"/>
          </a:p>
          <a:p>
            <a:r>
              <a:rPr kumimoji="1" lang="zh-CN" altLang="en-US" sz="1600" dirty="0"/>
              <a:t>心理科学需要大数据的方法</a:t>
            </a:r>
          </a:p>
        </p:txBody>
      </p:sp>
      <p:sp>
        <p:nvSpPr>
          <p:cNvPr id="5" name="矩形 4"/>
          <p:cNvSpPr/>
          <p:nvPr/>
        </p:nvSpPr>
        <p:spPr>
          <a:xfrm>
            <a:off x="0" y="0"/>
            <a:ext cx="3589444" cy="461665"/>
          </a:xfrm>
          <a:prstGeom prst="rect">
            <a:avLst/>
          </a:prstGeom>
        </p:spPr>
        <p:txBody>
          <a:bodyPr wrap="none">
            <a:spAutoFit/>
          </a:bodyPr>
          <a:lstStyle/>
          <a:p>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 为什么要学习数据科学</a:t>
            </a:r>
            <a:endParaRPr lang="zh-TW" altLang="en-US" sz="2400" dirty="0"/>
          </a:p>
        </p:txBody>
      </p:sp>
    </p:spTree>
    <p:extLst>
      <p:ext uri="{BB962C8B-B14F-4D97-AF65-F5344CB8AC3E}">
        <p14:creationId xmlns:p14="http://schemas.microsoft.com/office/powerpoint/2010/main" val="1907582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8107"/>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2.3 </a:t>
            </a:r>
            <a:r>
              <a:rPr lang="en-US" altLang="zh-CN" sz="2000" b="1" dirty="0">
                <a:latin typeface="Times New Roman" panose="02020603050405020304" pitchFamily="18" charset="0"/>
              </a:rPr>
              <a:t>t test</a:t>
            </a:r>
          </a:p>
          <a:p>
            <a:r>
              <a:rPr lang="en-US" altLang="zh-TW" b="1" dirty="0" smtClean="0">
                <a:latin typeface="Times New Roman" panose="02020603050405020304" pitchFamily="18" charset="0"/>
                <a:ea typeface="宋体" panose="02010600030101010101" pitchFamily="2" charset="-122"/>
              </a:rPr>
              <a:t>2.3.2 Paired-Samples </a:t>
            </a:r>
            <a:r>
              <a:rPr lang="en-US" altLang="zh-TW" b="1" dirty="0">
                <a:latin typeface="Times New Roman" panose="02020603050405020304" pitchFamily="18" charset="0"/>
                <a:ea typeface="宋体" panose="02010600030101010101" pitchFamily="2" charset="-122"/>
              </a:rPr>
              <a:t>t-test</a:t>
            </a:r>
          </a:p>
        </p:txBody>
      </p:sp>
      <p:sp>
        <p:nvSpPr>
          <p:cNvPr id="6" name="矩形 5"/>
          <p:cNvSpPr/>
          <p:nvPr/>
        </p:nvSpPr>
        <p:spPr>
          <a:xfrm>
            <a:off x="0" y="1837063"/>
            <a:ext cx="11910951" cy="5047536"/>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OUTPUT</a:t>
            </a:r>
          </a:p>
          <a:p>
            <a:r>
              <a:rPr lang="en-US" altLang="zh-TW" sz="1600" dirty="0">
                <a:latin typeface="Times New Roman" panose="02020603050405020304" pitchFamily="18" charset="0"/>
                <a:ea typeface="宋体" panose="02010600030101010101" pitchFamily="2" charset="-122"/>
              </a:rPr>
              <a:t>Paired-Samples t-test</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Hypothesis: two-sided (</a:t>
            </a:r>
            <a:r>
              <a:rPr lang="el-GR" altLang="zh-TW" sz="1600" dirty="0">
                <a:latin typeface="Times New Roman" panose="02020603050405020304" pitchFamily="18" charset="0"/>
                <a:ea typeface="宋体" panose="02010600030101010101" pitchFamily="2" charset="-122"/>
              </a:rPr>
              <a:t>μ2 - μ1 ≠ 0)</a:t>
            </a:r>
          </a:p>
          <a:p>
            <a:endParaRPr lang="el-GR"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t is large; approximation invoked.</a:t>
            </a:r>
          </a:p>
          <a:p>
            <a:r>
              <a:rPr lang="en-US" altLang="zh-TW" sz="1600" dirty="0">
                <a:latin typeface="Times New Roman" panose="02020603050405020304" pitchFamily="18" charset="0"/>
                <a:ea typeface="宋体" panose="02010600030101010101" pitchFamily="2" charset="-122"/>
              </a:rPr>
              <a:t>Descriptives:</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Variable      N      Mean (S.D.)</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congruent    522  671.99 (101.14)</a:t>
            </a:r>
          </a:p>
          <a:p>
            <a:r>
              <a:rPr lang="en-US" altLang="zh-TW" sz="1600" dirty="0">
                <a:latin typeface="Times New Roman" panose="02020603050405020304" pitchFamily="18" charset="0"/>
                <a:ea typeface="宋体" panose="02010600030101010101" pitchFamily="2" charset="-122"/>
              </a:rPr>
              <a:t> incongruent 522 794.04 (121.84)</a:t>
            </a:r>
          </a:p>
          <a:p>
            <a:r>
              <a:rPr lang="en-US" altLang="zh-TW" sz="1600" dirty="0">
                <a:latin typeface="Times New Roman" panose="02020603050405020304" pitchFamily="18" charset="0"/>
                <a:ea typeface="宋体" panose="02010600030101010101" pitchFamily="2" charset="-122"/>
              </a:rPr>
              <a:t>──────────────────────────</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Results of t-test:</a:t>
            </a:r>
          </a:p>
          <a:p>
            <a:r>
              <a:rPr lang="en-US" altLang="zh-TW" sz="1600" dirty="0">
                <a:latin typeface="Times New Roman" panose="02020603050405020304" pitchFamily="18" charset="0"/>
                <a:ea typeface="宋体" panose="02010600030101010101" pitchFamily="2" charset="-122"/>
              </a:rPr>
              <a:t>─────────────────────────────────────────────────────────────────────────────────                                       		     	     t         df     p                  Difference [95% CI]          Cohen’s d [95% CI]        BF10</a:t>
            </a:r>
          </a:p>
          <a:p>
            <a:r>
              <a:rPr lang="en-US" altLang="zh-TW" sz="1600" dirty="0">
                <a:latin typeface="Times New Roman" panose="02020603050405020304" pitchFamily="18" charset="0"/>
                <a:ea typeface="宋体" panose="02010600030101010101" pitchFamily="2" charset="-122"/>
              </a:rPr>
              <a:t>─────────────────────────────────────────────────────────────────────────────────Paired: (incongruent - congruent)  46.35    521 &lt;.001 </a:t>
            </a:r>
            <a:r>
              <a:rPr lang="en-US" altLang="zh-TW" sz="1050" dirty="0">
                <a:latin typeface="Times New Roman" panose="02020603050405020304" pitchFamily="18" charset="0"/>
                <a:ea typeface="宋体" panose="02010600030101010101" pitchFamily="2" charset="-122"/>
              </a:rPr>
              <a:t>***</a:t>
            </a:r>
            <a:r>
              <a:rPr lang="en-US" altLang="zh-TW" sz="1600" dirty="0">
                <a:latin typeface="Times New Roman" panose="02020603050405020304" pitchFamily="18" charset="0"/>
                <a:ea typeface="宋体" panose="02010600030101010101" pitchFamily="2" charset="-122"/>
              </a:rPr>
              <a:t>    122.05 [116.88, 127.22]         2.03 [1.94, 2.11]         8.35e+182</a:t>
            </a:r>
          </a:p>
          <a:p>
            <a:r>
              <a:rPr lang="en-US" altLang="zh-TW" sz="1600" dirty="0">
                <a:latin typeface="Times New Roman" panose="02020603050405020304" pitchFamily="18" charset="0"/>
                <a:ea typeface="宋体" panose="02010600030101010101" pitchFamily="2" charset="-122"/>
              </a:rPr>
              <a:t>─────────────────────────────────────────────────────────────────────────────────</a:t>
            </a:r>
          </a:p>
        </p:txBody>
      </p:sp>
      <p:grpSp>
        <p:nvGrpSpPr>
          <p:cNvPr id="12" name="组合 11"/>
          <p:cNvGrpSpPr/>
          <p:nvPr/>
        </p:nvGrpSpPr>
        <p:grpSpPr>
          <a:xfrm>
            <a:off x="6317672" y="95003"/>
            <a:ext cx="2861955" cy="5408170"/>
            <a:chOff x="6290953" y="1279942"/>
            <a:chExt cx="2106948" cy="398145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63665"/>
            <a:stretch/>
          </p:blipFill>
          <p:spPr>
            <a:xfrm>
              <a:off x="6290953" y="1279942"/>
              <a:ext cx="1273629" cy="3981450"/>
            </a:xfrm>
            <a:prstGeom prst="rect">
              <a:avLst/>
            </a:prstGeom>
          </p:spPr>
        </p:pic>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49928" r="26299"/>
            <a:stretch/>
          </p:blipFill>
          <p:spPr>
            <a:xfrm>
              <a:off x="7564583" y="1279942"/>
              <a:ext cx="833318" cy="3981450"/>
            </a:xfrm>
            <a:prstGeom prst="rect">
              <a:avLst/>
            </a:prstGeom>
          </p:spPr>
        </p:pic>
      </p:gr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73032" r="609"/>
          <a:stretch/>
        </p:blipFill>
        <p:spPr>
          <a:xfrm>
            <a:off x="10739067" y="95003"/>
            <a:ext cx="1255011" cy="5408170"/>
          </a:xfrm>
          <a:prstGeom prst="rect">
            <a:avLst/>
          </a:prstGeom>
        </p:spPr>
      </p:pic>
      <p:sp>
        <p:nvSpPr>
          <p:cNvPr id="14" name="矩形 13"/>
          <p:cNvSpPr/>
          <p:nvPr/>
        </p:nvSpPr>
        <p:spPr>
          <a:xfrm>
            <a:off x="9490308" y="2337423"/>
            <a:ext cx="938078"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rPr>
              <a:t>?=</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endParaRPr>
          </a:p>
        </p:txBody>
      </p:sp>
      <p:grpSp>
        <p:nvGrpSpPr>
          <p:cNvPr id="17" name="组合 16"/>
          <p:cNvGrpSpPr/>
          <p:nvPr/>
        </p:nvGrpSpPr>
        <p:grpSpPr>
          <a:xfrm>
            <a:off x="0" y="976533"/>
            <a:ext cx="6127668" cy="625331"/>
            <a:chOff x="83127" y="972166"/>
            <a:chExt cx="6127668" cy="625331"/>
          </a:xfrm>
        </p:grpSpPr>
        <p:sp>
          <p:nvSpPr>
            <p:cNvPr id="4" name="矩形 3"/>
            <p:cNvSpPr/>
            <p:nvPr/>
          </p:nvSpPr>
          <p:spPr>
            <a:xfrm>
              <a:off x="83127" y="972166"/>
              <a:ext cx="6127668" cy="615553"/>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CODE</a:t>
              </a:r>
              <a:endParaRPr lang="en-US" altLang="zh-TW" dirty="0">
                <a:latin typeface="Times New Roman" panose="02020603050405020304" pitchFamily="18" charset="0"/>
                <a:ea typeface="宋体" panose="02010600030101010101" pitchFamily="2" charset="-122"/>
              </a:endParaRPr>
            </a:p>
            <a:p>
              <a:r>
                <a:rPr lang="fr-FR" altLang="zh-TW" sz="1600" dirty="0">
                  <a:solidFill>
                    <a:srgbClr val="2B5498"/>
                  </a:solidFill>
                  <a:latin typeface="Times New Roman" panose="02020603050405020304" pitchFamily="18" charset="0"/>
                  <a:ea typeface="宋体" panose="02010600030101010101" pitchFamily="2" charset="-122"/>
                </a:rPr>
                <a:t>bruceR::TTEST(df.t.pair , y = c("congruent", "incongruent"), paired = T)</a:t>
              </a:r>
            </a:p>
          </p:txBody>
        </p:sp>
        <p:sp>
          <p:nvSpPr>
            <p:cNvPr id="15" name="矩形 14"/>
            <p:cNvSpPr/>
            <p:nvPr/>
          </p:nvSpPr>
          <p:spPr>
            <a:xfrm>
              <a:off x="2844138" y="1279942"/>
              <a:ext cx="2315689"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6" name="矩形 15"/>
            <p:cNvSpPr/>
            <p:nvPr/>
          </p:nvSpPr>
          <p:spPr>
            <a:xfrm>
              <a:off x="5215248" y="1279942"/>
              <a:ext cx="847104"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67499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769005"/>
            <a:ext cx="11566565" cy="4585871"/>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OUTPUT</a:t>
            </a:r>
          </a:p>
          <a:p>
            <a:endParaRPr lang="en-US" altLang="zh-TW" dirty="0">
              <a:latin typeface="Times New Roman" panose="02020603050405020304" pitchFamily="18" charset="0"/>
              <a:ea typeface="宋体" panose="02010600030101010101" pitchFamily="2" charset="-122"/>
            </a:endParaRPr>
          </a:p>
          <a:p>
            <a:r>
              <a:rPr lang="en-US" altLang="zh-TW" sz="1600" dirty="0" err="1">
                <a:latin typeface="Times New Roman" panose="02020603050405020304" pitchFamily="18" charset="0"/>
                <a:ea typeface="宋体" panose="02010600030101010101" pitchFamily="2" charset="-122"/>
              </a:rPr>
              <a:t>Levene’s</a:t>
            </a:r>
            <a:r>
              <a:rPr lang="en-US" altLang="zh-TW" sz="1600" dirty="0">
                <a:latin typeface="Times New Roman" panose="02020603050405020304" pitchFamily="18" charset="0"/>
                <a:ea typeface="宋体" panose="02010600030101010101" pitchFamily="2" charset="-122"/>
              </a:rPr>
              <a:t> test for homogeneity of variance:</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a:t>
            </a:r>
            <a:r>
              <a:rPr lang="en-US" altLang="zh-TW" sz="1600" dirty="0" err="1">
                <a:latin typeface="Times New Roman" panose="02020603050405020304" pitchFamily="18" charset="0"/>
                <a:ea typeface="宋体" panose="02010600030101010101" pitchFamily="2" charset="-122"/>
              </a:rPr>
              <a:t>Levene’s</a:t>
            </a:r>
            <a:r>
              <a:rPr lang="en-US" altLang="zh-TW" sz="1600" dirty="0">
                <a:latin typeface="Times New Roman" panose="02020603050405020304" pitchFamily="18" charset="0"/>
                <a:ea typeface="宋体" panose="02010600030101010101" pitchFamily="2" charset="-122"/>
              </a:rPr>
              <a:t> F                	df1  df2      p    </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congruent: group (B - A)      0.90    1    520   .345    </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Note: H0 = equal variance (homoscedasticity).</a:t>
            </a:r>
          </a:p>
          <a:p>
            <a:r>
              <a:rPr lang="en-US" altLang="zh-TW" sz="1600" dirty="0">
                <a:latin typeface="Times New Roman" panose="02020603050405020304" pitchFamily="18" charset="0"/>
                <a:ea typeface="宋体" panose="02010600030101010101" pitchFamily="2" charset="-122"/>
              </a:rPr>
              <a:t>If significant (violation of the assumption),</a:t>
            </a:r>
          </a:p>
          <a:p>
            <a:r>
              <a:rPr lang="en-US" altLang="zh-TW" sz="1600" dirty="0">
                <a:latin typeface="Times New Roman" panose="02020603050405020304" pitchFamily="18" charset="0"/>
                <a:ea typeface="宋体" panose="02010600030101010101" pitchFamily="2" charset="-122"/>
              </a:rPr>
              <a:t>then you should better set `</a:t>
            </a:r>
            <a:r>
              <a:rPr lang="en-US" altLang="zh-TW" sz="1600" dirty="0" err="1">
                <a:latin typeface="Times New Roman" panose="02020603050405020304" pitchFamily="18" charset="0"/>
                <a:ea typeface="宋体" panose="02010600030101010101" pitchFamily="2" charset="-122"/>
              </a:rPr>
              <a:t>var.equal</a:t>
            </a:r>
            <a:r>
              <a:rPr lang="en-US" altLang="zh-TW" sz="1600" dirty="0">
                <a:latin typeface="Times New Roman" panose="02020603050405020304" pitchFamily="18" charset="0"/>
                <a:ea typeface="宋体" panose="02010600030101010101" pitchFamily="2" charset="-122"/>
              </a:rPr>
              <a:t>=FALSE`.</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Results of t-test:</a:t>
            </a:r>
          </a:p>
          <a:p>
            <a:r>
              <a:rPr lang="en-US" altLang="zh-TW" sz="1600" dirty="0">
                <a:latin typeface="Times New Roman" panose="02020603050405020304" pitchFamily="18" charset="0"/>
                <a:ea typeface="宋体" panose="02010600030101010101" pitchFamily="2" charset="-122"/>
              </a:rPr>
              <a:t>──────────────────────────────────────────────────────────────────────────────                            	         	       t       df      p         Difference [95% CI]       Cohen’s d [95% CI]        BF10</a:t>
            </a:r>
          </a:p>
          <a:p>
            <a:r>
              <a:rPr lang="en-US" altLang="zh-TW" sz="1600" dirty="0">
                <a:latin typeface="Times New Roman" panose="02020603050405020304" pitchFamily="18" charset="0"/>
                <a:ea typeface="宋体" panose="02010600030101010101" pitchFamily="2" charset="-122"/>
              </a:rPr>
              <a:t>────────────────────────────────────────────────────────────────────────────── congruent: group (B - A)  0.16  520   .877       1.38 [-16.03, 18.79]         0.01 [-0.16, 0.19]        9.85e-02</a:t>
            </a:r>
          </a:p>
          <a:p>
            <a:r>
              <a:rPr lang="en-US" altLang="zh-TW" sz="1600" dirty="0">
                <a:latin typeface="Times New Roman" panose="02020603050405020304" pitchFamily="18" charset="0"/>
                <a:ea typeface="宋体" panose="02010600030101010101" pitchFamily="2" charset="-122"/>
              </a:rPr>
              <a:t>──────────────────────────────────────────────────────────────────────────────</a:t>
            </a:r>
          </a:p>
        </p:txBody>
      </p:sp>
      <p:sp>
        <p:nvSpPr>
          <p:cNvPr id="2" name="文本框 1"/>
          <p:cNvSpPr txBox="1"/>
          <p:nvPr/>
        </p:nvSpPr>
        <p:spPr>
          <a:xfrm>
            <a:off x="1082" y="-19408"/>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2.3 </a:t>
            </a:r>
            <a:r>
              <a:rPr lang="en-US" altLang="zh-CN" sz="2000" b="1" dirty="0">
                <a:latin typeface="Times New Roman" panose="02020603050405020304" pitchFamily="18" charset="0"/>
              </a:rPr>
              <a:t>t test</a:t>
            </a:r>
          </a:p>
          <a:p>
            <a:r>
              <a:rPr lang="en-US" altLang="zh-TW" b="1" dirty="0" smtClean="0">
                <a:latin typeface="Times New Roman" panose="02020603050405020304" pitchFamily="18" charset="0"/>
                <a:ea typeface="宋体" panose="02010600030101010101" pitchFamily="2" charset="-122"/>
              </a:rPr>
              <a:t>2.3.3 Independent-Samples </a:t>
            </a:r>
            <a:r>
              <a:rPr lang="en-US" altLang="zh-TW" b="1" dirty="0">
                <a:latin typeface="Times New Roman" panose="02020603050405020304" pitchFamily="18" charset="0"/>
                <a:ea typeface="宋体" panose="02010600030101010101" pitchFamily="2" charset="-122"/>
              </a:rPr>
              <a:t>t-test</a:t>
            </a:r>
          </a:p>
        </p:txBody>
      </p:sp>
      <p:sp>
        <p:nvSpPr>
          <p:cNvPr id="4" name="矩形 3"/>
          <p:cNvSpPr/>
          <p:nvPr/>
        </p:nvSpPr>
        <p:spPr>
          <a:xfrm>
            <a:off x="0" y="868320"/>
            <a:ext cx="8649194" cy="615553"/>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CODE</a:t>
            </a:r>
            <a:endParaRPr lang="en-US" altLang="zh-TW" dirty="0">
              <a:latin typeface="Times New Roman" panose="02020603050405020304" pitchFamily="18" charset="0"/>
              <a:ea typeface="宋体" panose="02010600030101010101" pitchFamily="2" charset="-122"/>
            </a:endParaRPr>
          </a:p>
          <a:p>
            <a:r>
              <a:rPr lang="en-US" altLang="zh-TW" sz="1600" dirty="0">
                <a:solidFill>
                  <a:srgbClr val="2B5498"/>
                </a:solidFill>
                <a:latin typeface="Times New Roman" panose="02020603050405020304" pitchFamily="18" charset="0"/>
                <a:ea typeface="宋体" panose="02010600030101010101" pitchFamily="2" charset="-122"/>
              </a:rPr>
              <a:t>bruceR::TTEST(</a:t>
            </a:r>
            <a:r>
              <a:rPr lang="en-US" altLang="zh-TW" sz="1600" dirty="0" err="1">
                <a:solidFill>
                  <a:srgbClr val="2B5498"/>
                </a:solidFill>
                <a:latin typeface="Times New Roman" panose="02020603050405020304" pitchFamily="18" charset="0"/>
                <a:ea typeface="宋体" panose="02010600030101010101" pitchFamily="2" charset="-122"/>
              </a:rPr>
              <a:t>df.t.ind</a:t>
            </a:r>
            <a:r>
              <a:rPr lang="en-US" altLang="zh-TW" sz="1600" dirty="0">
                <a:solidFill>
                  <a:srgbClr val="2B5498"/>
                </a:solidFill>
                <a:latin typeface="Times New Roman" panose="02020603050405020304" pitchFamily="18" charset="0"/>
                <a:ea typeface="宋体" panose="02010600030101010101" pitchFamily="2" charset="-122"/>
              </a:rPr>
              <a:t>, "congruent", x="group")</a:t>
            </a:r>
          </a:p>
        </p:txBody>
      </p:sp>
      <p:sp>
        <p:nvSpPr>
          <p:cNvPr id="6" name="矩形 5"/>
          <p:cNvSpPr/>
          <p:nvPr/>
        </p:nvSpPr>
        <p:spPr>
          <a:xfrm>
            <a:off x="4200710" y="2315067"/>
            <a:ext cx="4797631" cy="2800767"/>
          </a:xfrm>
          <a:prstGeom prst="rect">
            <a:avLst/>
          </a:prstGeom>
        </p:spPr>
        <p:txBody>
          <a:bodyPr wrap="square">
            <a:spAutoFit/>
          </a:bodyPr>
          <a:lstStyle/>
          <a:p>
            <a:r>
              <a:rPr lang="en-US" altLang="zh-TW" sz="1600" dirty="0">
                <a:latin typeface="Times New Roman" panose="02020603050405020304" pitchFamily="18" charset="0"/>
                <a:ea typeface="宋体" panose="02010600030101010101" pitchFamily="2" charset="-122"/>
              </a:rPr>
              <a:t>Independent-Samples t-test</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Hypothesis: two-sided (</a:t>
            </a:r>
            <a:r>
              <a:rPr lang="el-GR" altLang="zh-TW" sz="1600" dirty="0">
                <a:latin typeface="Times New Roman" panose="02020603050405020304" pitchFamily="18" charset="0"/>
                <a:ea typeface="宋体" panose="02010600030101010101" pitchFamily="2" charset="-122"/>
              </a:rPr>
              <a:t>μ2 - μ1 ≠ 0)</a:t>
            </a:r>
          </a:p>
          <a:p>
            <a:endParaRPr lang="el-GR"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Descriptives:</a:t>
            </a:r>
          </a:p>
          <a:p>
            <a:r>
              <a:rPr lang="en-US" altLang="zh-TW" sz="1600" dirty="0">
                <a:latin typeface="Times New Roman" panose="02020603050405020304" pitchFamily="18" charset="0"/>
                <a:ea typeface="宋体" panose="02010600030101010101" pitchFamily="2" charset="-122"/>
              </a:rPr>
              <a:t>───────────────────────────────  Variable Factor Level   N     Mean (S.D.)</a:t>
            </a:r>
          </a:p>
          <a:p>
            <a:r>
              <a:rPr lang="en-US" altLang="zh-TW" sz="1600" dirty="0">
                <a:latin typeface="Times New Roman" panose="02020603050405020304" pitchFamily="18" charset="0"/>
                <a:ea typeface="宋体" panose="02010600030101010101" pitchFamily="2" charset="-122"/>
              </a:rPr>
              <a:t>─────────────────────────────── congruent  group     A 261 671.31 ( 99.88)</a:t>
            </a:r>
          </a:p>
          <a:p>
            <a:r>
              <a:rPr lang="en-US" altLang="zh-TW" sz="1600" dirty="0">
                <a:latin typeface="Times New Roman" panose="02020603050405020304" pitchFamily="18" charset="0"/>
                <a:ea typeface="宋体" panose="02010600030101010101" pitchFamily="2" charset="-122"/>
              </a:rPr>
              <a:t>congruent  group     B 261 672.68 (102.58)</a:t>
            </a:r>
          </a:p>
          <a:p>
            <a:r>
              <a:rPr lang="en-US" altLang="zh-TW" sz="1600" dirty="0">
                <a:latin typeface="Times New Roman" panose="02020603050405020304" pitchFamily="18" charset="0"/>
                <a:ea typeface="宋体" panose="02010600030101010101" pitchFamily="2" charset="-122"/>
              </a:rPr>
              <a:t>───────────────────────────────</a:t>
            </a:r>
          </a:p>
        </p:txBody>
      </p:sp>
      <p:grpSp>
        <p:nvGrpSpPr>
          <p:cNvPr id="15" name="组合 14"/>
          <p:cNvGrpSpPr/>
          <p:nvPr/>
        </p:nvGrpSpPr>
        <p:grpSpPr>
          <a:xfrm>
            <a:off x="8971435" y="95003"/>
            <a:ext cx="2775424" cy="2131806"/>
            <a:chOff x="5252296" y="433978"/>
            <a:chExt cx="2775424" cy="2131806"/>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r="68696"/>
            <a:stretch/>
          </p:blipFill>
          <p:spPr>
            <a:xfrm>
              <a:off x="5252296" y="433979"/>
              <a:ext cx="1279134" cy="2124075"/>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42787" r="35998"/>
            <a:stretch/>
          </p:blipFill>
          <p:spPr>
            <a:xfrm>
              <a:off x="6531430" y="433978"/>
              <a:ext cx="866898" cy="2124075"/>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84558" r="39"/>
            <a:stretch/>
          </p:blipFill>
          <p:spPr>
            <a:xfrm>
              <a:off x="7398328" y="441709"/>
              <a:ext cx="629392" cy="2124075"/>
            </a:xfrm>
            <a:prstGeom prst="rect">
              <a:avLst/>
            </a:prstGeom>
          </p:spPr>
        </p:pic>
      </p:grpSp>
      <p:grpSp>
        <p:nvGrpSpPr>
          <p:cNvPr id="18" name="组合 17"/>
          <p:cNvGrpSpPr/>
          <p:nvPr/>
        </p:nvGrpSpPr>
        <p:grpSpPr>
          <a:xfrm>
            <a:off x="8998341" y="3262983"/>
            <a:ext cx="2743321" cy="1852851"/>
            <a:chOff x="4878655" y="1818836"/>
            <a:chExt cx="2743321" cy="1852851"/>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r="69215"/>
            <a:stretch/>
          </p:blipFill>
          <p:spPr>
            <a:xfrm>
              <a:off x="4878655" y="1818836"/>
              <a:ext cx="1260888" cy="1847850"/>
            </a:xfrm>
            <a:prstGeom prst="rect">
              <a:avLst/>
            </a:prstGeom>
          </p:spPr>
        </p:pic>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42777" r="36637"/>
            <a:stretch/>
          </p:blipFill>
          <p:spPr>
            <a:xfrm>
              <a:off x="6139543" y="1818836"/>
              <a:ext cx="843148" cy="1847850"/>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84391"/>
            <a:stretch/>
          </p:blipFill>
          <p:spPr>
            <a:xfrm>
              <a:off x="6982689" y="1823837"/>
              <a:ext cx="639287" cy="1847850"/>
            </a:xfrm>
            <a:prstGeom prst="rect">
              <a:avLst/>
            </a:prstGeom>
          </p:spPr>
        </p:pic>
      </p:grpSp>
      <p:sp>
        <p:nvSpPr>
          <p:cNvPr id="19" name="矩形 18"/>
          <p:cNvSpPr/>
          <p:nvPr/>
        </p:nvSpPr>
        <p:spPr>
          <a:xfrm>
            <a:off x="9790190" y="2279365"/>
            <a:ext cx="938078"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rPr>
              <a:t>?=</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ea typeface="宋体" panose="02010600030101010101" pitchFamily="2" charset="-122"/>
            </a:endParaRPr>
          </a:p>
        </p:txBody>
      </p:sp>
      <p:sp>
        <p:nvSpPr>
          <p:cNvPr id="20" name="矩形 19"/>
          <p:cNvSpPr/>
          <p:nvPr/>
        </p:nvSpPr>
        <p:spPr>
          <a:xfrm>
            <a:off x="2151408" y="1159886"/>
            <a:ext cx="1007425"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21" name="矩形 20"/>
          <p:cNvSpPr/>
          <p:nvPr/>
        </p:nvSpPr>
        <p:spPr>
          <a:xfrm>
            <a:off x="3430543" y="1159885"/>
            <a:ext cx="690192" cy="317555"/>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1203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69327"/>
            <a:ext cx="8105955" cy="1477328"/>
          </a:xfrm>
          <a:prstGeom prst="rect">
            <a:avLst/>
          </a:prstGeom>
        </p:spPr>
        <p:txBody>
          <a:bodyPr wrap="square">
            <a:spAutoFit/>
          </a:bodyPr>
          <a:lstStyle/>
          <a:p>
            <a:r>
              <a:rPr lang="en-US" altLang="zh-TW" b="1" dirty="0">
                <a:latin typeface="Times New Roman" panose="02020603050405020304" pitchFamily="18" charset="0"/>
                <a:ea typeface="宋体" panose="02010600030101010101" pitchFamily="2" charset="-122"/>
              </a:rPr>
              <a:t>CODE</a:t>
            </a:r>
            <a:endParaRPr lang="en-US" altLang="zh-TW" dirty="0">
              <a:latin typeface="Times New Roman" panose="02020603050405020304" pitchFamily="18" charset="0"/>
              <a:ea typeface="宋体" panose="02010600030101010101" pitchFamily="2" charset="-122"/>
            </a:endParaRPr>
          </a:p>
          <a:p>
            <a:r>
              <a:rPr lang="zh-TW" altLang="en-US" dirty="0">
                <a:solidFill>
                  <a:srgbClr val="2B5498"/>
                </a:solidFill>
                <a:latin typeface="Times New Roman" panose="02020603050405020304" pitchFamily="18" charset="0"/>
                <a:ea typeface="宋体" panose="02010600030101010101" pitchFamily="2" charset="-122"/>
              </a:rPr>
              <a:t>df.F.ANOVA.within %&gt;%  </a:t>
            </a:r>
            <a:endParaRPr lang="en-US" altLang="zh-TW" dirty="0">
              <a:solidFill>
                <a:srgbClr val="2B5498"/>
              </a:solidFill>
              <a:latin typeface="Times New Roman" panose="02020603050405020304" pitchFamily="18" charset="0"/>
              <a:ea typeface="宋体" panose="02010600030101010101" pitchFamily="2" charset="-122"/>
            </a:endParaRPr>
          </a:p>
          <a:p>
            <a:r>
              <a:rPr lang="en-US" altLang="zh-TW" dirty="0">
                <a:solidFill>
                  <a:srgbClr val="2B5498"/>
                </a:solidFill>
                <a:latin typeface="Times New Roman" panose="02020603050405020304" pitchFamily="18" charset="0"/>
                <a:ea typeface="宋体" panose="02010600030101010101" pitchFamily="2" charset="-122"/>
              </a:rPr>
              <a:t> </a:t>
            </a:r>
            <a:r>
              <a:rPr lang="zh-TW" altLang="en-US" dirty="0">
                <a:solidFill>
                  <a:srgbClr val="2B5498"/>
                </a:solidFill>
                <a:latin typeface="Times New Roman" panose="02020603050405020304" pitchFamily="18" charset="0"/>
                <a:ea typeface="宋体" panose="02010600030101010101" pitchFamily="2" charset="-122"/>
              </a:rPr>
              <a:t>bruceR::MANOVA(subID="subj_idx",                 </a:t>
            </a:r>
            <a:endParaRPr lang="en-US" altLang="zh-TW" dirty="0">
              <a:solidFill>
                <a:srgbClr val="2B5498"/>
              </a:solidFill>
              <a:latin typeface="Times New Roman" panose="02020603050405020304" pitchFamily="18" charset="0"/>
              <a:ea typeface="宋体" panose="02010600030101010101" pitchFamily="2" charset="-122"/>
            </a:endParaRPr>
          </a:p>
          <a:p>
            <a:r>
              <a:rPr lang="en-US" altLang="zh-TW" dirty="0">
                <a:solidFill>
                  <a:srgbClr val="2B5498"/>
                </a:solidFill>
                <a:latin typeface="Times New Roman" panose="02020603050405020304" pitchFamily="18" charset="0"/>
                <a:ea typeface="宋体" panose="02010600030101010101" pitchFamily="2" charset="-122"/>
              </a:rPr>
              <a:t>		</a:t>
            </a:r>
            <a:r>
              <a:rPr lang="zh-TW" altLang="en-US" dirty="0">
                <a:solidFill>
                  <a:srgbClr val="2B5498"/>
                </a:solidFill>
                <a:latin typeface="Times New Roman" panose="02020603050405020304" pitchFamily="18" charset="0"/>
                <a:ea typeface="宋体" panose="02010600030101010101" pitchFamily="2" charset="-122"/>
              </a:rPr>
              <a:t>dv="rt_mean",                </a:t>
            </a:r>
            <a:endParaRPr lang="en-US" altLang="zh-TW" dirty="0">
              <a:solidFill>
                <a:srgbClr val="2B5498"/>
              </a:solidFill>
              <a:latin typeface="Times New Roman" panose="02020603050405020304" pitchFamily="18" charset="0"/>
              <a:ea typeface="宋体" panose="02010600030101010101" pitchFamily="2" charset="-122"/>
            </a:endParaRPr>
          </a:p>
          <a:p>
            <a:r>
              <a:rPr lang="en-US" altLang="zh-TW" dirty="0">
                <a:solidFill>
                  <a:srgbClr val="2B5498"/>
                </a:solidFill>
                <a:latin typeface="Times New Roman" panose="02020603050405020304" pitchFamily="18" charset="0"/>
                <a:ea typeface="宋体" panose="02010600030101010101" pitchFamily="2" charset="-122"/>
              </a:rPr>
              <a:t>		</a:t>
            </a:r>
            <a:r>
              <a:rPr lang="zh-TW" altLang="en-US" dirty="0">
                <a:solidFill>
                  <a:srgbClr val="2B5498"/>
                </a:solidFill>
                <a:latin typeface="Times New Roman" panose="02020603050405020304" pitchFamily="18" charset="0"/>
                <a:ea typeface="宋体" panose="02010600030101010101" pitchFamily="2" charset="-122"/>
              </a:rPr>
              <a:t>within="stim_word")</a:t>
            </a:r>
          </a:p>
        </p:txBody>
      </p:sp>
      <p:sp>
        <p:nvSpPr>
          <p:cNvPr id="5" name="矩形 4"/>
          <p:cNvSpPr/>
          <p:nvPr/>
        </p:nvSpPr>
        <p:spPr>
          <a:xfrm>
            <a:off x="-2" y="1784989"/>
            <a:ext cx="11245934" cy="5262979"/>
          </a:xfrm>
          <a:prstGeom prst="rect">
            <a:avLst/>
          </a:prstGeom>
        </p:spPr>
        <p:txBody>
          <a:bodyPr wrap="square">
            <a:spAutoFit/>
          </a:bodyPr>
          <a:lstStyle/>
          <a:p>
            <a:r>
              <a:rPr lang="en-US" altLang="zh-TW" sz="1600" b="1" dirty="0">
                <a:latin typeface="Times New Roman" panose="02020603050405020304" pitchFamily="18" charset="0"/>
                <a:ea typeface="宋体" panose="02010600030101010101" pitchFamily="2" charset="-122"/>
              </a:rPr>
              <a:t>Part of OUTPUT</a:t>
            </a:r>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Descriptives:</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a:t>
            </a:r>
            <a:r>
              <a:rPr lang="en-US" altLang="zh-TW" sz="1600" dirty="0" err="1">
                <a:latin typeface="Times New Roman" panose="02020603050405020304" pitchFamily="18" charset="0"/>
                <a:ea typeface="宋体" panose="02010600030101010101" pitchFamily="2" charset="-122"/>
              </a:rPr>
              <a:t>stim_word</a:t>
            </a:r>
            <a:r>
              <a:rPr lang="en-US" altLang="zh-TW" sz="1600" dirty="0">
                <a:latin typeface="Times New Roman" panose="02020603050405020304" pitchFamily="18" charset="0"/>
                <a:ea typeface="宋体" panose="02010600030101010101" pitchFamily="2" charset="-122"/>
              </a:rPr>
              <a:t>"    Mean         S.D.   	    n</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blue  	     732.291   (112.925)  522</a:t>
            </a:r>
          </a:p>
          <a:p>
            <a:r>
              <a:rPr lang="en-US" altLang="zh-TW" sz="1600" dirty="0">
                <a:latin typeface="Times New Roman" panose="02020603050405020304" pitchFamily="18" charset="0"/>
                <a:ea typeface="宋体" panose="02010600030101010101" pitchFamily="2" charset="-122"/>
              </a:rPr>
              <a:t>      green 	     733.529   (107.822)  522</a:t>
            </a:r>
          </a:p>
          <a:p>
            <a:r>
              <a:rPr lang="en-US" altLang="zh-TW" sz="1600" dirty="0">
                <a:latin typeface="Times New Roman" panose="02020603050405020304" pitchFamily="18" charset="0"/>
                <a:ea typeface="宋体" panose="02010600030101010101" pitchFamily="2" charset="-122"/>
              </a:rPr>
              <a:t>        red   	      728.156  (108.513)  522</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Total sample size: N = 522</a:t>
            </a:r>
          </a:p>
          <a:p>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ANOVA Table:</a:t>
            </a:r>
          </a:p>
          <a:p>
            <a:r>
              <a:rPr lang="en-US" altLang="zh-TW" sz="1600" dirty="0">
                <a:latin typeface="Times New Roman" panose="02020603050405020304" pitchFamily="18" charset="0"/>
                <a:ea typeface="宋体" panose="02010600030101010101" pitchFamily="2" charset="-122"/>
              </a:rPr>
              <a:t>Dependent variable(s):      </a:t>
            </a:r>
            <a:r>
              <a:rPr lang="en-US" altLang="zh-TW" sz="1600" dirty="0" err="1">
                <a:latin typeface="Times New Roman" panose="02020603050405020304" pitchFamily="18" charset="0"/>
                <a:ea typeface="宋体" panose="02010600030101010101" pitchFamily="2" charset="-122"/>
              </a:rPr>
              <a:t>rt_mean</a:t>
            </a:r>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Between-subjects factor(s): –</a:t>
            </a:r>
          </a:p>
          <a:p>
            <a:r>
              <a:rPr lang="en-US" altLang="zh-TW" sz="1600" dirty="0">
                <a:latin typeface="Times New Roman" panose="02020603050405020304" pitchFamily="18" charset="0"/>
                <a:ea typeface="宋体" panose="02010600030101010101" pitchFamily="2" charset="-122"/>
              </a:rPr>
              <a:t>Within-subjects factor(s):  </a:t>
            </a:r>
            <a:r>
              <a:rPr lang="en-US" altLang="zh-TW" sz="1600" dirty="0" err="1">
                <a:latin typeface="Times New Roman" panose="02020603050405020304" pitchFamily="18" charset="0"/>
                <a:ea typeface="宋体" panose="02010600030101010101" pitchFamily="2" charset="-122"/>
              </a:rPr>
              <a:t>stim_word</a:t>
            </a:r>
            <a:endParaRPr lang="en-US" altLang="zh-TW" sz="1600" dirty="0">
              <a:latin typeface="Times New Roman" panose="02020603050405020304" pitchFamily="18" charset="0"/>
              <a:ea typeface="宋体" panose="02010600030101010101" pitchFamily="2" charset="-122"/>
            </a:endParaRPr>
          </a:p>
          <a:p>
            <a:r>
              <a:rPr lang="en-US" altLang="zh-TW" sz="1600" dirty="0">
                <a:latin typeface="Times New Roman" panose="02020603050405020304" pitchFamily="18" charset="0"/>
                <a:ea typeface="宋体" panose="02010600030101010101" pitchFamily="2" charset="-122"/>
              </a:rPr>
              <a:t>Covariate(s):               –</a:t>
            </a:r>
          </a:p>
          <a:p>
            <a:r>
              <a:rPr lang="en-US" altLang="zh-TW" sz="1600" dirty="0">
                <a:latin typeface="Times New Roman" panose="02020603050405020304" pitchFamily="18" charset="0"/>
                <a:ea typeface="宋体" panose="02010600030101010101" pitchFamily="2" charset="-122"/>
              </a:rPr>
              <a:t>───────────────────────────────────────────────────────────────────────</a:t>
            </a:r>
          </a:p>
          <a:p>
            <a:r>
              <a:rPr lang="en-US" altLang="zh-TW" sz="1600" dirty="0">
                <a:latin typeface="Times New Roman" panose="02020603050405020304" pitchFamily="18" charset="0"/>
                <a:ea typeface="宋体" panose="02010600030101010101" pitchFamily="2" charset="-122"/>
              </a:rPr>
              <a:t>                 	     MS             MSE       df1     df2         F             p            </a:t>
            </a:r>
            <a:r>
              <a:rPr lang="el-GR" altLang="zh-TW" sz="1600" dirty="0">
                <a:latin typeface="Times New Roman" panose="02020603050405020304" pitchFamily="18" charset="0"/>
                <a:ea typeface="宋体" panose="02010600030101010101" pitchFamily="2" charset="-122"/>
              </a:rPr>
              <a:t>η²</a:t>
            </a:r>
            <a:r>
              <a:rPr lang="en-US" altLang="zh-TW" sz="1600" dirty="0">
                <a:latin typeface="Times New Roman" panose="02020603050405020304" pitchFamily="18" charset="0"/>
                <a:ea typeface="宋体" panose="02010600030101010101" pitchFamily="2" charset="-122"/>
              </a:rPr>
              <a:t>p      [90% CI of </a:t>
            </a:r>
            <a:r>
              <a:rPr lang="el-GR" altLang="zh-TW" sz="1600" dirty="0">
                <a:latin typeface="Times New Roman" panose="02020603050405020304" pitchFamily="18" charset="0"/>
                <a:ea typeface="宋体" panose="02010600030101010101" pitchFamily="2" charset="-122"/>
              </a:rPr>
              <a:t>η²</a:t>
            </a:r>
            <a:r>
              <a:rPr lang="en-US" altLang="zh-TW" sz="1600" dirty="0">
                <a:latin typeface="Times New Roman" panose="02020603050405020304" pitchFamily="18" charset="0"/>
                <a:ea typeface="宋体" panose="02010600030101010101" pitchFamily="2" charset="-122"/>
              </a:rPr>
              <a:t>p]     </a:t>
            </a:r>
            <a:r>
              <a:rPr lang="el-GR" altLang="zh-TW" sz="1600" dirty="0">
                <a:latin typeface="Times New Roman" panose="02020603050405020304" pitchFamily="18" charset="0"/>
                <a:ea typeface="宋体" panose="02010600030101010101" pitchFamily="2" charset="-122"/>
              </a:rPr>
              <a:t>η²</a:t>
            </a:r>
            <a:r>
              <a:rPr lang="en-US" altLang="zh-TW" sz="1600" dirty="0">
                <a:latin typeface="Times New Roman" panose="02020603050405020304" pitchFamily="18" charset="0"/>
                <a:ea typeface="宋体" panose="02010600030101010101" pitchFamily="2" charset="-122"/>
              </a:rPr>
              <a:t>G</a:t>
            </a:r>
          </a:p>
          <a:p>
            <a:r>
              <a:rPr lang="en-US" altLang="zh-TW" sz="1600" dirty="0">
                <a:latin typeface="Times New Roman" panose="02020603050405020304" pitchFamily="18" charset="0"/>
                <a:ea typeface="宋体" panose="02010600030101010101" pitchFamily="2" charset="-122"/>
              </a:rPr>
              <a:t>─────────────────────────────────────────────────────────────────────── </a:t>
            </a:r>
            <a:r>
              <a:rPr lang="en-US" altLang="zh-TW" sz="1600" dirty="0" err="1">
                <a:latin typeface="Times New Roman" panose="02020603050405020304" pitchFamily="18" charset="0"/>
                <a:ea typeface="宋体" panose="02010600030101010101" pitchFamily="2" charset="-122"/>
              </a:rPr>
              <a:t>stim_word</a:t>
            </a:r>
            <a:r>
              <a:rPr lang="en-US" altLang="zh-TW" sz="1600" dirty="0">
                <a:latin typeface="Times New Roman" panose="02020603050405020304" pitchFamily="18" charset="0"/>
                <a:ea typeface="宋体" panose="02010600030101010101" pitchFamily="2" charset="-122"/>
              </a:rPr>
              <a:t>  4132.418     1076.486    2     1042      3.839    .022 *       .007        [.001, .017]         .000</a:t>
            </a:r>
          </a:p>
          <a:p>
            <a:r>
              <a:rPr lang="en-US" altLang="zh-TW" sz="1600" dirty="0">
                <a:latin typeface="Times New Roman" panose="02020603050405020304" pitchFamily="18" charset="0"/>
                <a:ea typeface="宋体" panose="02010600030101010101" pitchFamily="2" charset="-122"/>
              </a:rPr>
              <a:t>───────────────────────────────────────────────────────────────────────</a:t>
            </a:r>
          </a:p>
        </p:txBody>
      </p:sp>
      <p:grpSp>
        <p:nvGrpSpPr>
          <p:cNvPr id="8" name="组合 7"/>
          <p:cNvGrpSpPr/>
          <p:nvPr/>
        </p:nvGrpSpPr>
        <p:grpSpPr>
          <a:xfrm>
            <a:off x="7336711" y="384606"/>
            <a:ext cx="4473114" cy="4844048"/>
            <a:chOff x="5649191" y="1196141"/>
            <a:chExt cx="2825263" cy="305955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46435"/>
            <a:stretch/>
          </p:blipFill>
          <p:spPr>
            <a:xfrm>
              <a:off x="5649191" y="1198166"/>
              <a:ext cx="2081645" cy="3057525"/>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81035"/>
            <a:stretch/>
          </p:blipFill>
          <p:spPr>
            <a:xfrm>
              <a:off x="7737455" y="1196141"/>
              <a:ext cx="736999" cy="3057525"/>
            </a:xfrm>
            <a:prstGeom prst="rect">
              <a:avLst/>
            </a:prstGeom>
          </p:spPr>
        </p:pic>
      </p:grpSp>
      <p:sp>
        <p:nvSpPr>
          <p:cNvPr id="9" name="矩形 8"/>
          <p:cNvSpPr/>
          <p:nvPr/>
        </p:nvSpPr>
        <p:spPr>
          <a:xfrm>
            <a:off x="1848589" y="1400238"/>
            <a:ext cx="1945576" cy="76950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0" name="文本框 9"/>
          <p:cNvSpPr txBox="1"/>
          <p:nvPr/>
        </p:nvSpPr>
        <p:spPr>
          <a:xfrm>
            <a:off x="-2" y="-114"/>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2.4 F </a:t>
            </a:r>
            <a:r>
              <a:rPr lang="en-US" altLang="zh-CN" sz="2000" b="1" dirty="0">
                <a:latin typeface="Times New Roman" panose="02020603050405020304" pitchFamily="18" charset="0"/>
              </a:rPr>
              <a:t>test</a:t>
            </a:r>
          </a:p>
          <a:p>
            <a:r>
              <a:rPr lang="en-US" altLang="zh-TW" b="1" dirty="0" smtClean="0">
                <a:latin typeface="Times New Roman" panose="02020603050405020304" pitchFamily="18" charset="0"/>
                <a:ea typeface="宋体" panose="02010600030101010101" pitchFamily="2" charset="-122"/>
              </a:rPr>
              <a:t>2.4.1 Within </a:t>
            </a:r>
            <a:r>
              <a:rPr lang="en-US" altLang="zh-TW" b="1" dirty="0">
                <a:latin typeface="Times New Roman" panose="02020603050405020304" pitchFamily="18" charset="0"/>
                <a:ea typeface="宋体" panose="02010600030101010101" pitchFamily="2" charset="-122"/>
              </a:rPr>
              <a:t>Subject</a:t>
            </a:r>
          </a:p>
        </p:txBody>
      </p:sp>
      <p:sp>
        <p:nvSpPr>
          <p:cNvPr id="11" name="矩形 10"/>
          <p:cNvSpPr/>
          <p:nvPr/>
        </p:nvSpPr>
        <p:spPr>
          <a:xfrm>
            <a:off x="8223661" y="821524"/>
            <a:ext cx="552316" cy="107852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2" name="矩形 11"/>
          <p:cNvSpPr/>
          <p:nvPr/>
        </p:nvSpPr>
        <p:spPr>
          <a:xfrm>
            <a:off x="9339869" y="821524"/>
            <a:ext cx="614676" cy="107852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3" name="矩形 12"/>
          <p:cNvSpPr/>
          <p:nvPr/>
        </p:nvSpPr>
        <p:spPr>
          <a:xfrm>
            <a:off x="10960636" y="860974"/>
            <a:ext cx="723489" cy="30280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4" name="矩形 13"/>
          <p:cNvSpPr/>
          <p:nvPr/>
        </p:nvSpPr>
        <p:spPr>
          <a:xfrm>
            <a:off x="10960636" y="1221259"/>
            <a:ext cx="723489" cy="30280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sp>
        <p:nvSpPr>
          <p:cNvPr id="15" name="矩形 14"/>
          <p:cNvSpPr/>
          <p:nvPr/>
        </p:nvSpPr>
        <p:spPr>
          <a:xfrm>
            <a:off x="10960635" y="1601136"/>
            <a:ext cx="723489" cy="30280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宋体" panose="02010600030101010101" pitchFamily="2" charset="-122"/>
            </a:endParaRPr>
          </a:p>
        </p:txBody>
      </p:sp>
      <p:cxnSp>
        <p:nvCxnSpPr>
          <p:cNvPr id="17" name="直接箭头连接符 16"/>
          <p:cNvCxnSpPr>
            <a:stCxn id="12" idx="3"/>
          </p:cNvCxnSpPr>
          <p:nvPr/>
        </p:nvCxnSpPr>
        <p:spPr>
          <a:xfrm flipV="1">
            <a:off x="9954545" y="1012378"/>
            <a:ext cx="959985" cy="348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3"/>
            <a:endCxn id="14" idx="1"/>
          </p:cNvCxnSpPr>
          <p:nvPr/>
        </p:nvCxnSpPr>
        <p:spPr>
          <a:xfrm>
            <a:off x="9954545" y="1360788"/>
            <a:ext cx="1006091"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 idx="3"/>
            <a:endCxn id="15" idx="1"/>
          </p:cNvCxnSpPr>
          <p:nvPr/>
        </p:nvCxnSpPr>
        <p:spPr>
          <a:xfrm>
            <a:off x="9954545" y="1360788"/>
            <a:ext cx="1006090" cy="39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040057" y="4108863"/>
            <a:ext cx="2858462" cy="1477328"/>
          </a:xfrm>
          <a:prstGeom prst="rect">
            <a:avLst/>
          </a:prstGeom>
          <a:noFill/>
        </p:spPr>
        <p:txBody>
          <a:bodyPr wrap="square" rtlCol="0">
            <a:spAutoFit/>
          </a:bodyPr>
          <a:lstStyle/>
          <a:p>
            <a:r>
              <a:rPr lang="en-US" altLang="zh-TW" i="1" dirty="0">
                <a:latin typeface="宋体" panose="02010600030101010101" pitchFamily="2" charset="-122"/>
                <a:ea typeface="宋体" panose="02010600030101010101" pitchFamily="2" charset="-122"/>
              </a:rPr>
              <a:t>P.S. </a:t>
            </a:r>
            <a:r>
              <a:rPr lang="en-US" altLang="zh-CN" i="1" dirty="0">
                <a:latin typeface="宋体" panose="02010600030101010101" pitchFamily="2" charset="-122"/>
                <a:ea typeface="宋体" panose="02010600030101010101" pitchFamily="2" charset="-122"/>
              </a:rPr>
              <a:t>bruceR</a:t>
            </a:r>
            <a:r>
              <a:rPr lang="zh-CN" altLang="en-US" i="1" dirty="0">
                <a:latin typeface="宋体" panose="02010600030101010101" pitchFamily="2" charset="-122"/>
                <a:ea typeface="宋体" panose="02010600030101010101" pitchFamily="2" charset="-122"/>
              </a:rPr>
              <a:t>的重复度量方差分析的数据格式与</a:t>
            </a:r>
            <a:r>
              <a:rPr lang="en-US" altLang="zh-CN" i="1" dirty="0">
                <a:latin typeface="宋体" panose="02010600030101010101" pitchFamily="2" charset="-122"/>
                <a:ea typeface="宋体" panose="02010600030101010101" pitchFamily="2" charset="-122"/>
              </a:rPr>
              <a:t>SPSS</a:t>
            </a:r>
            <a:r>
              <a:rPr lang="zh-CN" altLang="en-US" i="1" dirty="0">
                <a:latin typeface="宋体" panose="02010600030101010101" pitchFamily="2" charset="-122"/>
                <a:ea typeface="宋体" panose="02010600030101010101" pitchFamily="2" charset="-122"/>
              </a:rPr>
              <a:t>不太一样，有的</a:t>
            </a:r>
            <a:r>
              <a:rPr lang="en-US" altLang="zh-CN" i="1" dirty="0">
                <a:latin typeface="宋体" panose="02010600030101010101" pitchFamily="2" charset="-122"/>
                <a:ea typeface="宋体" panose="02010600030101010101" pitchFamily="2" charset="-122"/>
              </a:rPr>
              <a:t>F</a:t>
            </a:r>
            <a:r>
              <a:rPr lang="zh-CN" altLang="en-US" i="1" dirty="0">
                <a:latin typeface="宋体" panose="02010600030101010101" pitchFamily="2" charset="-122"/>
                <a:ea typeface="宋体" panose="02010600030101010101" pitchFamily="2" charset="-122"/>
              </a:rPr>
              <a:t>检验的包数据格式是和</a:t>
            </a:r>
            <a:r>
              <a:rPr lang="en-US" altLang="zh-CN" i="1" dirty="0">
                <a:latin typeface="宋体" panose="02010600030101010101" pitchFamily="2" charset="-122"/>
                <a:ea typeface="宋体" panose="02010600030101010101" pitchFamily="2" charset="-122"/>
              </a:rPr>
              <a:t>SPSS</a:t>
            </a:r>
            <a:r>
              <a:rPr lang="zh-CN" altLang="en-US" i="1" dirty="0">
                <a:latin typeface="宋体" panose="02010600030101010101" pitchFamily="2" charset="-122"/>
                <a:ea typeface="宋体" panose="02010600030101010101" pitchFamily="2" charset="-122"/>
              </a:rPr>
              <a:t>所需要的那种一致的</a:t>
            </a:r>
            <a:endParaRPr lang="zh-TW" altLang="en-US" i="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81439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875807" y="221209"/>
            <a:ext cx="4987642" cy="5427996"/>
            <a:chOff x="6783268" y="550600"/>
            <a:chExt cx="4067635" cy="4426764"/>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66468"/>
            <a:stretch/>
          </p:blipFill>
          <p:spPr>
            <a:xfrm>
              <a:off x="6783268" y="550600"/>
              <a:ext cx="1965783" cy="4426764"/>
            </a:xfrm>
            <a:prstGeom prst="rect">
              <a:avLst/>
            </a:prstGeom>
          </p:spPr>
        </p:pic>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63997"/>
            <a:stretch/>
          </p:blipFill>
          <p:spPr>
            <a:xfrm>
              <a:off x="8740238" y="550600"/>
              <a:ext cx="2110665" cy="4426764"/>
            </a:xfrm>
            <a:prstGeom prst="rect">
              <a:avLst/>
            </a:prstGeom>
          </p:spPr>
        </p:pic>
      </p:grpSp>
      <p:sp>
        <p:nvSpPr>
          <p:cNvPr id="4" name="矩形 3"/>
          <p:cNvSpPr/>
          <p:nvPr/>
        </p:nvSpPr>
        <p:spPr>
          <a:xfrm>
            <a:off x="0" y="769327"/>
            <a:ext cx="8105955" cy="1200329"/>
          </a:xfrm>
          <a:prstGeom prst="rect">
            <a:avLst/>
          </a:prstGeom>
        </p:spPr>
        <p:txBody>
          <a:bodyPr wrap="square">
            <a:spAutoFit/>
          </a:bodyPr>
          <a:lstStyle/>
          <a:p>
            <a:r>
              <a:rPr lang="en-US" altLang="zh-TW" b="1" dirty="0">
                <a:latin typeface="Times New Roman" panose="02020603050405020304" pitchFamily="18" charset="0"/>
              </a:rPr>
              <a:t>CODE</a:t>
            </a:r>
            <a:endParaRPr lang="en-US" altLang="zh-TW" dirty="0">
              <a:latin typeface="Times New Roman" panose="02020603050405020304" pitchFamily="18" charset="0"/>
            </a:endParaRPr>
          </a:p>
          <a:p>
            <a:r>
              <a:rPr lang="en-US" altLang="zh-TW" dirty="0" err="1">
                <a:solidFill>
                  <a:srgbClr val="2B5498"/>
                </a:solidFill>
                <a:latin typeface="Times New Roman" panose="02020603050405020304" pitchFamily="18" charset="0"/>
              </a:rPr>
              <a:t>df.F.ANOVA.between</a:t>
            </a:r>
            <a:r>
              <a:rPr lang="en-US" altLang="zh-TW" dirty="0">
                <a:solidFill>
                  <a:srgbClr val="2B5498"/>
                </a:solidFill>
                <a:latin typeface="Times New Roman" panose="02020603050405020304" pitchFamily="18" charset="0"/>
              </a:rPr>
              <a:t> %&gt;%  </a:t>
            </a:r>
          </a:p>
          <a:p>
            <a:r>
              <a:rPr lang="en-US" altLang="zh-TW" dirty="0">
                <a:solidFill>
                  <a:srgbClr val="2B5498"/>
                </a:solidFill>
                <a:latin typeface="Times New Roman" panose="02020603050405020304" pitchFamily="18" charset="0"/>
              </a:rPr>
              <a:t>  bruceR::MANOVA(dv="red",                 </a:t>
            </a:r>
          </a:p>
          <a:p>
            <a:r>
              <a:rPr lang="en-US" altLang="zh-TW" dirty="0">
                <a:solidFill>
                  <a:srgbClr val="2B5498"/>
                </a:solidFill>
                <a:latin typeface="Times New Roman" panose="02020603050405020304" pitchFamily="18" charset="0"/>
              </a:rPr>
              <a:t>  		   between = "</a:t>
            </a:r>
            <a:r>
              <a:rPr lang="en-US" altLang="zh-TW" dirty="0" err="1">
                <a:solidFill>
                  <a:srgbClr val="2B5498"/>
                </a:solidFill>
                <a:latin typeface="Times New Roman" panose="02020603050405020304" pitchFamily="18" charset="0"/>
              </a:rPr>
              <a:t>group_id</a:t>
            </a:r>
            <a:r>
              <a:rPr lang="en-US" altLang="zh-TW" dirty="0">
                <a:solidFill>
                  <a:srgbClr val="2B5498"/>
                </a:solidFill>
                <a:latin typeface="Times New Roman" panose="02020603050405020304" pitchFamily="18" charset="0"/>
              </a:rPr>
              <a:t>")</a:t>
            </a:r>
            <a:endParaRPr lang="zh-TW" altLang="en-US" dirty="0">
              <a:solidFill>
                <a:srgbClr val="2B5498"/>
              </a:solidFill>
              <a:latin typeface="Times New Roman" panose="02020603050405020304" pitchFamily="18" charset="0"/>
            </a:endParaRPr>
          </a:p>
        </p:txBody>
      </p:sp>
      <p:sp>
        <p:nvSpPr>
          <p:cNvPr id="5" name="矩形 4"/>
          <p:cNvSpPr/>
          <p:nvPr/>
        </p:nvSpPr>
        <p:spPr>
          <a:xfrm>
            <a:off x="-2" y="1784989"/>
            <a:ext cx="11245934" cy="5262979"/>
          </a:xfrm>
          <a:prstGeom prst="rect">
            <a:avLst/>
          </a:prstGeom>
        </p:spPr>
        <p:txBody>
          <a:bodyPr wrap="square">
            <a:spAutoFit/>
          </a:bodyPr>
          <a:lstStyle/>
          <a:p>
            <a:r>
              <a:rPr lang="en-US" altLang="zh-TW" sz="1600" b="1" dirty="0">
                <a:latin typeface="Times New Roman" panose="02020603050405020304" pitchFamily="18" charset="0"/>
              </a:rPr>
              <a:t>Part of OUTPUT</a:t>
            </a:r>
            <a:endParaRPr lang="en-US" altLang="zh-TW" sz="1600" dirty="0">
              <a:latin typeface="Times New Roman" panose="02020603050405020304" pitchFamily="18" charset="0"/>
            </a:endParaRPr>
          </a:p>
          <a:p>
            <a:r>
              <a:rPr lang="en-US" altLang="zh-TW" sz="1600" dirty="0">
                <a:latin typeface="Times New Roman" panose="02020603050405020304" pitchFamily="18" charset="0"/>
              </a:rPr>
              <a:t>Descriptives:</a:t>
            </a:r>
          </a:p>
          <a:p>
            <a:r>
              <a:rPr lang="en-US" altLang="zh-TW" sz="1600" dirty="0">
                <a:latin typeface="Times New Roman" panose="02020603050405020304" pitchFamily="18" charset="0"/>
              </a:rPr>
              <a:t>─────────────────────────────────</a:t>
            </a:r>
          </a:p>
          <a:p>
            <a:r>
              <a:rPr lang="en-US" altLang="zh-TW" sz="1600" dirty="0">
                <a:latin typeface="Times New Roman" panose="02020603050405020304" pitchFamily="18" charset="0"/>
              </a:rPr>
              <a:t> "</a:t>
            </a:r>
            <a:r>
              <a:rPr lang="en-US" altLang="zh-TW" sz="1600" dirty="0" err="1">
                <a:latin typeface="Times New Roman" panose="02020603050405020304" pitchFamily="18" charset="0"/>
              </a:rPr>
              <a:t>group_id</a:t>
            </a:r>
            <a:r>
              <a:rPr lang="en-US" altLang="zh-TW" sz="1600" dirty="0">
                <a:latin typeface="Times New Roman" panose="02020603050405020304" pitchFamily="18" charset="0"/>
              </a:rPr>
              <a:t>"    Mean         S.D.          n</a:t>
            </a:r>
          </a:p>
          <a:p>
            <a:r>
              <a:rPr lang="en-US" altLang="zh-TW" sz="1600" dirty="0">
                <a:latin typeface="Times New Roman" panose="02020603050405020304" pitchFamily="18" charset="0"/>
              </a:rPr>
              <a:t>─────────────────────────────────</a:t>
            </a:r>
          </a:p>
          <a:p>
            <a:r>
              <a:rPr lang="en-US" altLang="zh-TW" sz="1600" dirty="0">
                <a:latin typeface="Times New Roman" panose="02020603050405020304" pitchFamily="18" charset="0"/>
              </a:rPr>
              <a:t>  group_id1  727.357   ( 99.193)    172</a:t>
            </a:r>
          </a:p>
          <a:p>
            <a:r>
              <a:rPr lang="en-US" altLang="zh-TW" sz="1600" dirty="0">
                <a:latin typeface="Times New Roman" panose="02020603050405020304" pitchFamily="18" charset="0"/>
              </a:rPr>
              <a:t>  group_id2  733.298   (114.598)   162</a:t>
            </a:r>
          </a:p>
          <a:p>
            <a:r>
              <a:rPr lang="en-US" altLang="zh-TW" sz="1600" dirty="0">
                <a:latin typeface="Times New Roman" panose="02020603050405020304" pitchFamily="18" charset="0"/>
              </a:rPr>
              <a:t>  group_id3  724.456   (111.647)   188</a:t>
            </a:r>
          </a:p>
          <a:p>
            <a:r>
              <a:rPr lang="en-US" altLang="zh-TW" sz="1600" dirty="0">
                <a:latin typeface="Times New Roman" panose="02020603050405020304" pitchFamily="18" charset="0"/>
              </a:rPr>
              <a:t>─────────────────────────────────</a:t>
            </a:r>
          </a:p>
          <a:p>
            <a:r>
              <a:rPr lang="en-US" altLang="zh-TW" sz="1600" dirty="0">
                <a:latin typeface="Times New Roman" panose="02020603050405020304" pitchFamily="18" charset="0"/>
              </a:rPr>
              <a:t>Total sample size: N = 522</a:t>
            </a:r>
          </a:p>
          <a:p>
            <a:endParaRPr lang="en-US" altLang="zh-TW" sz="1600" dirty="0">
              <a:latin typeface="Times New Roman" panose="02020603050405020304" pitchFamily="18" charset="0"/>
            </a:endParaRPr>
          </a:p>
          <a:p>
            <a:r>
              <a:rPr lang="en-US" altLang="zh-TW" sz="1600" dirty="0">
                <a:latin typeface="Times New Roman" panose="02020603050405020304" pitchFamily="18" charset="0"/>
              </a:rPr>
              <a:t>ANOVA Table:</a:t>
            </a:r>
          </a:p>
          <a:p>
            <a:r>
              <a:rPr lang="en-US" altLang="zh-TW" sz="1600" dirty="0">
                <a:latin typeface="Times New Roman" panose="02020603050405020304" pitchFamily="18" charset="0"/>
              </a:rPr>
              <a:t>Dependent variable(s):      red</a:t>
            </a:r>
          </a:p>
          <a:p>
            <a:r>
              <a:rPr lang="en-US" altLang="zh-TW" sz="1600" dirty="0">
                <a:latin typeface="Times New Roman" panose="02020603050405020304" pitchFamily="18" charset="0"/>
              </a:rPr>
              <a:t>Between-subjects factor(s): </a:t>
            </a:r>
            <a:r>
              <a:rPr lang="en-US" altLang="zh-TW" sz="1600" dirty="0" err="1">
                <a:latin typeface="Times New Roman" panose="02020603050405020304" pitchFamily="18" charset="0"/>
              </a:rPr>
              <a:t>group_id</a:t>
            </a:r>
            <a:endParaRPr lang="en-US" altLang="zh-TW" sz="1600" dirty="0">
              <a:latin typeface="Times New Roman" panose="02020603050405020304" pitchFamily="18" charset="0"/>
            </a:endParaRPr>
          </a:p>
          <a:p>
            <a:r>
              <a:rPr lang="en-US" altLang="zh-TW" sz="1600" dirty="0">
                <a:latin typeface="Times New Roman" panose="02020603050405020304" pitchFamily="18" charset="0"/>
              </a:rPr>
              <a:t>Within-subjects factor(s):  –</a:t>
            </a:r>
          </a:p>
          <a:p>
            <a:r>
              <a:rPr lang="en-US" altLang="zh-TW" sz="1600" dirty="0">
                <a:latin typeface="Times New Roman" panose="02020603050405020304" pitchFamily="18" charset="0"/>
              </a:rPr>
              <a:t>Covariate(s):               –</a:t>
            </a:r>
          </a:p>
          <a:p>
            <a:r>
              <a:rPr lang="en-US" altLang="zh-TW" sz="1600" dirty="0">
                <a:latin typeface="Times New Roman" panose="02020603050405020304" pitchFamily="18" charset="0"/>
              </a:rPr>
              <a:t>─────────────────────────────────────────────────────────────────────────</a:t>
            </a:r>
          </a:p>
          <a:p>
            <a:r>
              <a:rPr lang="en-US" altLang="zh-TW" sz="1600" dirty="0">
                <a:latin typeface="Times New Roman" panose="02020603050405020304" pitchFamily="18" charset="0"/>
              </a:rPr>
              <a:t>                       MS               MSE          df1   df2          F             p          </a:t>
            </a:r>
            <a:r>
              <a:rPr lang="el-GR" altLang="zh-TW" sz="1600" dirty="0">
                <a:latin typeface="Times New Roman" panose="02020603050405020304" pitchFamily="18" charset="0"/>
              </a:rPr>
              <a:t>η²</a:t>
            </a:r>
            <a:r>
              <a:rPr lang="en-US" altLang="zh-TW" sz="1600" dirty="0">
                <a:latin typeface="Times New Roman" panose="02020603050405020304" pitchFamily="18" charset="0"/>
              </a:rPr>
              <a:t>p    [90% CI of </a:t>
            </a:r>
            <a:r>
              <a:rPr lang="el-GR" altLang="zh-TW" sz="1600" dirty="0">
                <a:latin typeface="Times New Roman" panose="02020603050405020304" pitchFamily="18" charset="0"/>
              </a:rPr>
              <a:t>η²</a:t>
            </a:r>
            <a:r>
              <a:rPr lang="en-US" altLang="zh-TW" sz="1600" dirty="0">
                <a:latin typeface="Times New Roman" panose="02020603050405020304" pitchFamily="18" charset="0"/>
              </a:rPr>
              <a:t>p]     </a:t>
            </a:r>
            <a:r>
              <a:rPr lang="el-GR" altLang="zh-TW" sz="1600" dirty="0">
                <a:latin typeface="Times New Roman" panose="02020603050405020304" pitchFamily="18" charset="0"/>
              </a:rPr>
              <a:t>η²</a:t>
            </a:r>
            <a:r>
              <a:rPr lang="en-US" altLang="zh-TW" sz="1600" dirty="0">
                <a:latin typeface="Times New Roman" panose="02020603050405020304" pitchFamily="18" charset="0"/>
              </a:rPr>
              <a:t>G</a:t>
            </a:r>
          </a:p>
          <a:p>
            <a:r>
              <a:rPr lang="en-US" altLang="zh-TW" sz="1600" dirty="0">
                <a:latin typeface="Times New Roman" panose="02020603050405020304" pitchFamily="18" charset="0"/>
              </a:rPr>
              <a:t>─────────────────────────────────────────────────────────────────────────</a:t>
            </a:r>
          </a:p>
          <a:p>
            <a:r>
              <a:rPr lang="en-US" altLang="zh-TW" sz="1600" dirty="0" err="1">
                <a:latin typeface="Times New Roman" panose="02020603050405020304" pitchFamily="18" charset="0"/>
              </a:rPr>
              <a:t>group_id</a:t>
            </a:r>
            <a:r>
              <a:rPr lang="en-US" altLang="zh-TW" sz="1600" dirty="0">
                <a:latin typeface="Times New Roman" panose="02020603050405020304" pitchFamily="18" charset="0"/>
              </a:rPr>
              <a:t>    3483.147     11806.992        2    519       0.295      .745       .001      [.000, .007]        .001</a:t>
            </a:r>
          </a:p>
          <a:p>
            <a:r>
              <a:rPr lang="en-US" altLang="zh-TW" sz="1600" dirty="0">
                <a:latin typeface="Times New Roman" panose="02020603050405020304" pitchFamily="18" charset="0"/>
              </a:rPr>
              <a:t>─────────────────────────────────────────────────────────────────────────</a:t>
            </a:r>
          </a:p>
        </p:txBody>
      </p:sp>
      <p:sp>
        <p:nvSpPr>
          <p:cNvPr id="9" name="矩形 8"/>
          <p:cNvSpPr/>
          <p:nvPr/>
        </p:nvSpPr>
        <p:spPr>
          <a:xfrm>
            <a:off x="2053959" y="1404066"/>
            <a:ext cx="2070268" cy="499814"/>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ndParaRPr>
          </a:p>
        </p:txBody>
      </p:sp>
      <p:sp>
        <p:nvSpPr>
          <p:cNvPr id="10" name="文本框 9"/>
          <p:cNvSpPr txBox="1"/>
          <p:nvPr/>
        </p:nvSpPr>
        <p:spPr>
          <a:xfrm>
            <a:off x="-2" y="-114"/>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2.4 F </a:t>
            </a:r>
            <a:r>
              <a:rPr lang="en-US" altLang="zh-CN" sz="2000" b="1" dirty="0">
                <a:latin typeface="Times New Roman" panose="02020603050405020304" pitchFamily="18" charset="0"/>
              </a:rPr>
              <a:t>test</a:t>
            </a:r>
          </a:p>
          <a:p>
            <a:r>
              <a:rPr lang="en-US" altLang="zh-TW" b="1" dirty="0" smtClean="0">
                <a:latin typeface="Times New Roman" panose="02020603050405020304" pitchFamily="18" charset="0"/>
              </a:rPr>
              <a:t>2.4.2 Within </a:t>
            </a:r>
            <a:r>
              <a:rPr lang="en-US" altLang="zh-TW" b="1" dirty="0">
                <a:latin typeface="Times New Roman" panose="02020603050405020304" pitchFamily="18" charset="0"/>
              </a:rPr>
              <a:t>Subject</a:t>
            </a:r>
          </a:p>
        </p:txBody>
      </p:sp>
      <p:sp>
        <p:nvSpPr>
          <p:cNvPr id="22" name="矩形 21"/>
          <p:cNvSpPr/>
          <p:nvPr/>
        </p:nvSpPr>
        <p:spPr>
          <a:xfrm>
            <a:off x="10455650" y="769327"/>
            <a:ext cx="411047" cy="1712616"/>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ndParaRPr>
          </a:p>
        </p:txBody>
      </p:sp>
    </p:spTree>
    <p:extLst>
      <p:ext uri="{BB962C8B-B14F-4D97-AF65-F5344CB8AC3E}">
        <p14:creationId xmlns:p14="http://schemas.microsoft.com/office/powerpoint/2010/main" val="400952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2.5 </a:t>
            </a:r>
            <a:r>
              <a:rPr lang="en-US" altLang="zh-CN" sz="2000" b="1" dirty="0" smtClean="0">
                <a:latin typeface="Times New Roman" panose="02020603050405020304" pitchFamily="18" charset="0"/>
                <a:cs typeface="Times New Roman" panose="02020603050405020304" pitchFamily="18" charset="0"/>
              </a:rPr>
              <a:t>Regression</a:t>
            </a:r>
            <a:endParaRPr lang="en-US" altLang="zh-CN" sz="2000" b="1"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2.5.1 Multiple </a:t>
            </a:r>
            <a:r>
              <a:rPr lang="en-US" altLang="zh-CN" b="1" dirty="0">
                <a:latin typeface="Times New Roman" panose="02020603050405020304" pitchFamily="18" charset="0"/>
                <a:cs typeface="Times New Roman" panose="02020603050405020304" pitchFamily="18" charset="0"/>
              </a:rPr>
              <a:t>Regression</a:t>
            </a:r>
            <a:endParaRPr lang="zh-TW" altLang="en-US" b="1" dirty="0">
              <a:latin typeface="Times New Roman" panose="02020603050405020304" pitchFamily="18" charset="0"/>
              <a:cs typeface="Times New Roman" panose="02020603050405020304" pitchFamily="18" charset="0"/>
            </a:endParaRPr>
          </a:p>
        </p:txBody>
      </p:sp>
      <p:sp>
        <p:nvSpPr>
          <p:cNvPr id="3" name="矩形 2"/>
          <p:cNvSpPr/>
          <p:nvPr/>
        </p:nvSpPr>
        <p:spPr>
          <a:xfrm>
            <a:off x="0" y="776338"/>
            <a:ext cx="8467107" cy="923330"/>
          </a:xfrm>
          <a:prstGeom prst="rect">
            <a:avLst/>
          </a:prstGeom>
        </p:spPr>
        <p:txBody>
          <a:bodyPr wrap="square">
            <a:spAutoFit/>
          </a:bodyPr>
          <a:lstStyle/>
          <a:p>
            <a:r>
              <a:rPr lang="en-US" altLang="zh-TW" b="1" dirty="0">
                <a:latin typeface="Times New Roman" panose="02020603050405020304" pitchFamily="18" charset="0"/>
                <a:cs typeface="Times New Roman" panose="02020603050405020304" pitchFamily="18" charset="0"/>
              </a:rPr>
              <a:t>CODE</a:t>
            </a:r>
            <a:endParaRPr lang="en-US" altLang="zh-TW" dirty="0">
              <a:latin typeface="Times New Roman" panose="02020603050405020304" pitchFamily="18" charset="0"/>
              <a:cs typeface="Times New Roman" panose="02020603050405020304" pitchFamily="18" charset="0"/>
            </a:endParaRPr>
          </a:p>
          <a:p>
            <a:r>
              <a:rPr lang="en-US" altLang="zh-TW" dirty="0" err="1">
                <a:latin typeface="Times New Roman" panose="02020603050405020304" pitchFamily="18" charset="0"/>
                <a:cs typeface="Times New Roman" panose="02020603050405020304" pitchFamily="18" charset="0"/>
              </a:rPr>
              <a:t>lm_result</a:t>
            </a:r>
            <a:r>
              <a:rPr lang="en-US" altLang="zh-TW" dirty="0">
                <a:latin typeface="Times New Roman" panose="02020603050405020304" pitchFamily="18" charset="0"/>
                <a:cs typeface="Times New Roman" panose="02020603050405020304" pitchFamily="18" charset="0"/>
              </a:rPr>
              <a:t> &lt;- lm(rt_mean ~ condition + </a:t>
            </a:r>
            <a:r>
              <a:rPr lang="en-US" altLang="zh-TW" dirty="0" err="1">
                <a:latin typeface="Times New Roman" panose="02020603050405020304" pitchFamily="18" charset="0"/>
                <a:cs typeface="Times New Roman" panose="02020603050405020304" pitchFamily="18" charset="0"/>
              </a:rPr>
              <a:t>acc</a:t>
            </a:r>
            <a:r>
              <a:rPr lang="en-US" altLang="zh-TW" dirty="0">
                <a:latin typeface="Times New Roman" panose="02020603050405020304" pitchFamily="18" charset="0"/>
                <a:cs typeface="Times New Roman" panose="02020603050405020304" pitchFamily="18" charset="0"/>
              </a:rPr>
              <a:t> + n, data = df.t)</a:t>
            </a:r>
          </a:p>
          <a:p>
            <a:r>
              <a:rPr lang="en-US" altLang="zh-TW" dirty="0">
                <a:latin typeface="Times New Roman" panose="02020603050405020304" pitchFamily="18" charset="0"/>
                <a:cs typeface="Times New Roman" panose="02020603050405020304" pitchFamily="18" charset="0"/>
              </a:rPr>
              <a:t>summary(</a:t>
            </a:r>
            <a:r>
              <a:rPr lang="en-US" altLang="zh-TW" dirty="0" err="1">
                <a:latin typeface="Times New Roman" panose="02020603050405020304" pitchFamily="18" charset="0"/>
                <a:cs typeface="Times New Roman" panose="02020603050405020304" pitchFamily="18" charset="0"/>
              </a:rPr>
              <a:t>lm_result</a:t>
            </a:r>
            <a:r>
              <a:rPr lang="en-US" altLang="zh-TW" dirty="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0" y="1810464"/>
            <a:ext cx="10230928" cy="4308872"/>
          </a:xfrm>
          <a:prstGeom prst="rect">
            <a:avLst/>
          </a:prstGeom>
        </p:spPr>
        <p:txBody>
          <a:bodyPr wrap="square">
            <a:spAutoFit/>
          </a:bodyPr>
          <a:lstStyle/>
          <a:p>
            <a:r>
              <a:rPr lang="en-US" altLang="zh-TW" b="1" dirty="0">
                <a:latin typeface="Times New Roman" panose="02020603050405020304" pitchFamily="18" charset="0"/>
                <a:cs typeface="Times New Roman" panose="02020603050405020304" pitchFamily="18" charset="0"/>
              </a:rPr>
              <a:t>OUTPUT</a:t>
            </a:r>
            <a:endParaRPr lang="en-US" altLang="zh-TW" sz="1600" dirty="0">
              <a:latin typeface="Times New Roman" panose="02020603050405020304" pitchFamily="18" charset="0"/>
              <a:cs typeface="Times New Roman" panose="02020603050405020304" pitchFamily="18" charset="0"/>
            </a:endParaRPr>
          </a:p>
          <a:p>
            <a:r>
              <a:rPr lang="en-US" altLang="zh-TW" sz="1600" dirty="0">
                <a:latin typeface="Times New Roman" panose="02020603050405020304" pitchFamily="18" charset="0"/>
                <a:cs typeface="Times New Roman" panose="02020603050405020304" pitchFamily="18" charset="0"/>
              </a:rPr>
              <a:t>Residuals:</a:t>
            </a:r>
          </a:p>
          <a:p>
            <a:r>
              <a:rPr lang="en-US" altLang="zh-TW" sz="1600" dirty="0">
                <a:latin typeface="Times New Roman" panose="02020603050405020304" pitchFamily="18" charset="0"/>
                <a:cs typeface="Times New Roman" panose="02020603050405020304" pitchFamily="18" charset="0"/>
              </a:rPr>
              <a:t>    Min      1Q  Median      3Q     Max </a:t>
            </a:r>
          </a:p>
          <a:p>
            <a:r>
              <a:rPr lang="en-US" altLang="zh-TW" sz="1600" dirty="0">
                <a:latin typeface="Times New Roman" panose="02020603050405020304" pitchFamily="18" charset="0"/>
                <a:cs typeface="Times New Roman" panose="02020603050405020304" pitchFamily="18" charset="0"/>
              </a:rPr>
              <a:t>-571.25  -89.73   -9.61   80.52  630.75 </a:t>
            </a:r>
          </a:p>
          <a:p>
            <a:endParaRPr lang="en-US" altLang="zh-TW" sz="1600" dirty="0">
              <a:latin typeface="Times New Roman" panose="02020603050405020304" pitchFamily="18" charset="0"/>
              <a:cs typeface="Times New Roman" panose="02020603050405020304" pitchFamily="18" charset="0"/>
            </a:endParaRPr>
          </a:p>
          <a:p>
            <a:r>
              <a:rPr lang="en-US" altLang="zh-TW" sz="1600" dirty="0">
                <a:latin typeface="Times New Roman" panose="02020603050405020304" pitchFamily="18" charset="0"/>
                <a:cs typeface="Times New Roman" panose="02020603050405020304" pitchFamily="18" charset="0"/>
              </a:rPr>
              <a:t>Coefficients:</a:t>
            </a:r>
          </a:p>
          <a:p>
            <a:r>
              <a:rPr lang="en-US" altLang="zh-TW" sz="1600" dirty="0">
                <a:latin typeface="Times New Roman" panose="02020603050405020304" pitchFamily="18" charset="0"/>
                <a:cs typeface="Times New Roman" panose="02020603050405020304" pitchFamily="18" charset="0"/>
              </a:rPr>
              <a:t>                                   Estimate     Std. Error      t value             </a:t>
            </a:r>
            <a:r>
              <a:rPr lang="en-US" altLang="zh-TW" sz="1600" dirty="0" err="1">
                <a:latin typeface="Times New Roman" panose="02020603050405020304" pitchFamily="18" charset="0"/>
                <a:cs typeface="Times New Roman" panose="02020603050405020304" pitchFamily="18" charset="0"/>
              </a:rPr>
              <a:t>Pr</a:t>
            </a:r>
            <a:r>
              <a:rPr lang="en-US" altLang="zh-TW" sz="1600" dirty="0">
                <a:latin typeface="Times New Roman" panose="02020603050405020304" pitchFamily="18" charset="0"/>
                <a:cs typeface="Times New Roman" panose="02020603050405020304" pitchFamily="18" charset="0"/>
              </a:rPr>
              <a:t>(&gt;|t|)    </a:t>
            </a:r>
          </a:p>
          <a:p>
            <a:r>
              <a:rPr lang="en-US" altLang="zh-TW" sz="1600" dirty="0">
                <a:latin typeface="Times New Roman" panose="02020603050405020304" pitchFamily="18" charset="0"/>
                <a:cs typeface="Times New Roman" panose="02020603050405020304" pitchFamily="18" charset="0"/>
              </a:rPr>
              <a:t>(Intercept)                    749.503       8.370          89.552 	  &lt; 0.0000000000000002 ***</a:t>
            </a:r>
          </a:p>
          <a:p>
            <a:r>
              <a:rPr lang="en-US" altLang="zh-TW" sz="1600" dirty="0" err="1">
                <a:latin typeface="Times New Roman" panose="02020603050405020304" pitchFamily="18" charset="0"/>
                <a:cs typeface="Times New Roman" panose="02020603050405020304" pitchFamily="18" charset="0"/>
              </a:rPr>
              <a:t>conditionincongruent</a:t>
            </a:r>
            <a:r>
              <a:rPr lang="en-US" altLang="zh-TW" sz="1600" dirty="0">
                <a:latin typeface="Times New Roman" panose="02020603050405020304" pitchFamily="18" charset="0"/>
                <a:cs typeface="Times New Roman" panose="02020603050405020304" pitchFamily="18" charset="0"/>
              </a:rPr>
              <a:t>  100.498       7.286          13.793 	  &lt; 0.0000000000000002 ***</a:t>
            </a:r>
          </a:p>
          <a:p>
            <a:r>
              <a:rPr lang="en-US" altLang="zh-TW" sz="1600" dirty="0">
                <a:latin typeface="Times New Roman" panose="02020603050405020304" pitchFamily="18" charset="0"/>
                <a:cs typeface="Times New Roman" panose="02020603050405020304" pitchFamily="18" charset="0"/>
              </a:rPr>
              <a:t>acc1                     	 217.730      50.018          4.353         0.0000142248 ***</a:t>
            </a:r>
          </a:p>
          <a:p>
            <a:r>
              <a:rPr lang="en-US" altLang="zh-TW" sz="1600" dirty="0">
                <a:latin typeface="Times New Roman" panose="02020603050405020304" pitchFamily="18" charset="0"/>
                <a:cs typeface="Times New Roman" panose="02020603050405020304" pitchFamily="18" charset="0"/>
              </a:rPr>
              <a:t>n                      	  -6.253        1.164           -5.373        0.0000000882 ***</a:t>
            </a:r>
          </a:p>
          <a:p>
            <a:r>
              <a:rPr lang="en-US" altLang="zh-TW" sz="1600" dirty="0">
                <a:latin typeface="Times New Roman" panose="02020603050405020304" pitchFamily="18" charset="0"/>
                <a:cs typeface="Times New Roman" panose="02020603050405020304" pitchFamily="18" charset="0"/>
              </a:rPr>
              <a:t>---</a:t>
            </a:r>
          </a:p>
          <a:p>
            <a:r>
              <a:rPr lang="en-US" altLang="zh-TW" sz="1600" dirty="0" err="1">
                <a:latin typeface="Times New Roman" panose="02020603050405020304" pitchFamily="18" charset="0"/>
                <a:cs typeface="Times New Roman" panose="02020603050405020304" pitchFamily="18" charset="0"/>
              </a:rPr>
              <a:t>Signif</a:t>
            </a:r>
            <a:r>
              <a:rPr lang="en-US" altLang="zh-TW" sz="1600" dirty="0">
                <a:latin typeface="Times New Roman" panose="02020603050405020304" pitchFamily="18" charset="0"/>
                <a:cs typeface="Times New Roman" panose="02020603050405020304" pitchFamily="18" charset="0"/>
              </a:rPr>
              <a:t>. codes:  0 ‘***’ 0.001 ‘**’ 0.01 ‘*’ 0.05 ‘.’ 0.1 ‘ ’ 1</a:t>
            </a:r>
          </a:p>
          <a:p>
            <a:endParaRPr lang="en-US" altLang="zh-TW" sz="1600" dirty="0">
              <a:latin typeface="Times New Roman" panose="02020603050405020304" pitchFamily="18" charset="0"/>
              <a:cs typeface="Times New Roman" panose="02020603050405020304" pitchFamily="18" charset="0"/>
            </a:endParaRPr>
          </a:p>
          <a:p>
            <a:r>
              <a:rPr lang="en-US" altLang="zh-TW" sz="1600" dirty="0">
                <a:latin typeface="Times New Roman" panose="02020603050405020304" pitchFamily="18" charset="0"/>
                <a:cs typeface="Times New Roman" panose="02020603050405020304" pitchFamily="18" charset="0"/>
              </a:rPr>
              <a:t>Residual standard error: 146.2 on 1700 degrees of freedom</a:t>
            </a:r>
          </a:p>
          <a:p>
            <a:r>
              <a:rPr lang="en-US" altLang="zh-TW" sz="1600" dirty="0">
                <a:latin typeface="Times New Roman" panose="02020603050405020304" pitchFamily="18" charset="0"/>
                <a:cs typeface="Times New Roman" panose="02020603050405020304" pitchFamily="18" charset="0"/>
              </a:rPr>
              <a:t>Multiple R-squared:  0.1601,	Adjusted R-squared:  0.1586 </a:t>
            </a:r>
          </a:p>
          <a:p>
            <a:r>
              <a:rPr lang="en-US" altLang="zh-TW" sz="1600" dirty="0">
                <a:latin typeface="Times New Roman" panose="02020603050405020304" pitchFamily="18" charset="0"/>
                <a:cs typeface="Times New Roman" panose="02020603050405020304" pitchFamily="18" charset="0"/>
              </a:rPr>
              <a:t>F-statistic:   108 on 3 and 1700 DF,  p-value: &lt; 0.00000000000000022</a:t>
            </a:r>
          </a:p>
        </p:txBody>
      </p:sp>
      <p:sp>
        <p:nvSpPr>
          <p:cNvPr id="7" name="文本框 6"/>
          <p:cNvSpPr txBox="1"/>
          <p:nvPr/>
        </p:nvSpPr>
        <p:spPr>
          <a:xfrm>
            <a:off x="7006441" y="5202266"/>
            <a:ext cx="4536375" cy="646331"/>
          </a:xfrm>
          <a:prstGeom prst="rect">
            <a:avLst/>
          </a:prstGeom>
          <a:noFill/>
        </p:spPr>
        <p:txBody>
          <a:bodyPr wrap="square" rtlCol="0">
            <a:spAutoFit/>
          </a:bodyPr>
          <a:lstStyle/>
          <a:p>
            <a:r>
              <a:rPr lang="en-US" altLang="zh-CN" i="1" dirty="0">
                <a:latin typeface="+mn-ea"/>
              </a:rPr>
              <a:t>P.S. </a:t>
            </a:r>
            <a:r>
              <a:rPr lang="zh-CN" altLang="en-US" i="1" dirty="0">
                <a:latin typeface="+mn-ea"/>
              </a:rPr>
              <a:t>图并不是用该数据画的，只是示例</a:t>
            </a:r>
            <a:endParaRPr lang="en-US" altLang="zh-CN" i="1" dirty="0">
              <a:latin typeface="+mn-ea"/>
            </a:endParaRPr>
          </a:p>
          <a:p>
            <a:r>
              <a:rPr lang="en-US" altLang="zh-CN" i="1" dirty="0">
                <a:latin typeface="+mn-ea"/>
              </a:rPr>
              <a:t>#</a:t>
            </a:r>
            <a:r>
              <a:rPr lang="zh-CN" altLang="en-US" i="1" dirty="0">
                <a:latin typeface="+mn-ea"/>
              </a:rPr>
              <a:t>多元回归意味着是高维图片（只能想象了）</a:t>
            </a:r>
            <a:endParaRPr lang="zh-TW" altLang="en-US" i="1" dirty="0">
              <a:latin typeface="+mn-ea"/>
            </a:endParaRPr>
          </a:p>
        </p:txBody>
      </p:sp>
      <p:pic>
        <p:nvPicPr>
          <p:cNvPr id="8" name="图片 7"/>
          <p:cNvPicPr>
            <a:picLocks noChangeAspect="1"/>
          </p:cNvPicPr>
          <p:nvPr/>
        </p:nvPicPr>
        <p:blipFill rotWithShape="1">
          <a:blip r:embed="rId2"/>
          <a:srcRect l="13884" t="9144" r="30550"/>
          <a:stretch/>
        </p:blipFill>
        <p:spPr>
          <a:xfrm>
            <a:off x="6804561" y="776338"/>
            <a:ext cx="4073236" cy="4033782"/>
          </a:xfrm>
          <a:prstGeom prst="rect">
            <a:avLst/>
          </a:prstGeom>
        </p:spPr>
      </p:pic>
    </p:spTree>
    <p:extLst>
      <p:ext uri="{BB962C8B-B14F-4D97-AF65-F5344CB8AC3E}">
        <p14:creationId xmlns:p14="http://schemas.microsoft.com/office/powerpoint/2010/main" val="4138781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686303" y="206334"/>
            <a:ext cx="5410200" cy="5257800"/>
          </a:xfrm>
          <a:prstGeom prst="rect">
            <a:avLst/>
          </a:prstGeom>
        </p:spPr>
      </p:pic>
      <p:sp>
        <p:nvSpPr>
          <p:cNvPr id="2" name="文本框 1"/>
          <p:cNvSpPr txBox="1"/>
          <p:nvPr/>
        </p:nvSpPr>
        <p:spPr>
          <a:xfrm>
            <a:off x="0" y="0"/>
            <a:ext cx="8467107" cy="677108"/>
          </a:xfrm>
          <a:prstGeom prst="rect">
            <a:avLst/>
          </a:prstGeom>
          <a:noFill/>
        </p:spPr>
        <p:txBody>
          <a:bodyPr wrap="square" rtlCol="0">
            <a:spAutoFit/>
          </a:bodyPr>
          <a:lstStyle/>
          <a:p>
            <a:r>
              <a:rPr lang="en-US" altLang="zh-CN" sz="2000" b="1" dirty="0" smtClean="0">
                <a:latin typeface="Times New Roman" panose="02020603050405020304" pitchFamily="18" charset="0"/>
              </a:rPr>
              <a:t>2.5 </a:t>
            </a:r>
            <a:r>
              <a:rPr lang="en-US" altLang="zh-CN" sz="2000" b="1" dirty="0">
                <a:latin typeface="Times New Roman" panose="02020603050405020304" pitchFamily="18" charset="0"/>
                <a:cs typeface="Times New Roman" panose="02020603050405020304" pitchFamily="18" charset="0"/>
              </a:rPr>
              <a:t>Regression</a:t>
            </a:r>
          </a:p>
          <a:p>
            <a:r>
              <a:rPr lang="en-US" altLang="zh-CN" b="1" dirty="0" smtClean="0">
                <a:latin typeface="Times New Roman" panose="02020603050405020304" pitchFamily="18" charset="0"/>
                <a:cs typeface="Times New Roman" panose="02020603050405020304" pitchFamily="18" charset="0"/>
              </a:rPr>
              <a:t>2.5.2 Regression </a:t>
            </a:r>
            <a:r>
              <a:rPr lang="en-US" altLang="zh-CN" b="1" dirty="0">
                <a:latin typeface="Times New Roman" panose="02020603050405020304" pitchFamily="18" charset="0"/>
                <a:cs typeface="Times New Roman" panose="02020603050405020304" pitchFamily="18" charset="0"/>
              </a:rPr>
              <a:t>with Interaction</a:t>
            </a:r>
            <a:endParaRPr lang="zh-TW" altLang="en-US" b="1" dirty="0">
              <a:latin typeface="Times New Roman" panose="02020603050405020304" pitchFamily="18" charset="0"/>
              <a:cs typeface="Times New Roman" panose="02020603050405020304" pitchFamily="18" charset="0"/>
            </a:endParaRPr>
          </a:p>
        </p:txBody>
      </p:sp>
      <p:sp>
        <p:nvSpPr>
          <p:cNvPr id="3" name="矩形 2"/>
          <p:cNvSpPr/>
          <p:nvPr/>
        </p:nvSpPr>
        <p:spPr>
          <a:xfrm>
            <a:off x="0" y="776338"/>
            <a:ext cx="9381506" cy="861774"/>
          </a:xfrm>
          <a:prstGeom prst="rect">
            <a:avLst/>
          </a:prstGeom>
        </p:spPr>
        <p:txBody>
          <a:bodyPr wrap="square">
            <a:spAutoFit/>
          </a:bodyPr>
          <a:lstStyle/>
          <a:p>
            <a:r>
              <a:rPr lang="en-US" altLang="zh-TW" b="1" dirty="0">
                <a:latin typeface="Times New Roman" panose="02020603050405020304" pitchFamily="18" charset="0"/>
                <a:cs typeface="Times New Roman" panose="02020603050405020304" pitchFamily="18" charset="0"/>
              </a:rPr>
              <a:t>CODE</a:t>
            </a:r>
          </a:p>
          <a:p>
            <a:r>
              <a:rPr lang="en-US" altLang="zh-TW" sz="1600" dirty="0" err="1">
                <a:latin typeface="Times New Roman" panose="02020603050405020304" pitchFamily="18" charset="0"/>
                <a:cs typeface="Times New Roman" panose="02020603050405020304" pitchFamily="18" charset="0"/>
              </a:rPr>
              <a:t>lm_result</a:t>
            </a:r>
            <a:r>
              <a:rPr lang="en-US" altLang="zh-TW" sz="1600" dirty="0">
                <a:latin typeface="Times New Roman" panose="02020603050405020304" pitchFamily="18" charset="0"/>
                <a:cs typeface="Times New Roman" panose="02020603050405020304" pitchFamily="18" charset="0"/>
              </a:rPr>
              <a:t> &lt;- lm(rt_mean ~ </a:t>
            </a:r>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 n + </a:t>
            </a:r>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*n, data = </a:t>
            </a:r>
            <a:r>
              <a:rPr lang="en-US" altLang="zh-TW" sz="1600" dirty="0" err="1">
                <a:latin typeface="Times New Roman" panose="02020603050405020304" pitchFamily="18" charset="0"/>
                <a:cs typeface="Times New Roman" panose="02020603050405020304" pitchFamily="18" charset="0"/>
              </a:rPr>
              <a:t>df.F.ANOVA.within</a:t>
            </a:r>
            <a:r>
              <a:rPr lang="en-US" altLang="zh-TW" sz="1600" dirty="0">
                <a:latin typeface="Times New Roman" panose="02020603050405020304" pitchFamily="18" charset="0"/>
                <a:cs typeface="Times New Roman" panose="02020603050405020304" pitchFamily="18" charset="0"/>
              </a:rPr>
              <a:t>)</a:t>
            </a:r>
          </a:p>
          <a:p>
            <a:r>
              <a:rPr lang="en-US" altLang="zh-TW" sz="1600" dirty="0">
                <a:latin typeface="Times New Roman" panose="02020603050405020304" pitchFamily="18" charset="0"/>
                <a:cs typeface="Times New Roman" panose="02020603050405020304" pitchFamily="18" charset="0"/>
              </a:rPr>
              <a:t>summary(</a:t>
            </a:r>
            <a:r>
              <a:rPr lang="en-US" altLang="zh-TW" sz="1600" dirty="0" err="1">
                <a:latin typeface="Times New Roman" panose="02020603050405020304" pitchFamily="18" charset="0"/>
                <a:cs typeface="Times New Roman" panose="02020603050405020304" pitchFamily="18" charset="0"/>
              </a:rPr>
              <a:t>lm_result</a:t>
            </a:r>
            <a:r>
              <a:rPr lang="en-US" altLang="zh-TW" sz="1600" dirty="0">
                <a:latin typeface="Times New Roman" panose="02020603050405020304" pitchFamily="18" charset="0"/>
                <a:cs typeface="Times New Roman" panose="02020603050405020304" pitchFamily="18" charset="0"/>
              </a:rPr>
              <a:t>)</a:t>
            </a:r>
          </a:p>
        </p:txBody>
      </p:sp>
      <p:sp>
        <p:nvSpPr>
          <p:cNvPr id="4" name="矩形 3"/>
          <p:cNvSpPr/>
          <p:nvPr/>
        </p:nvSpPr>
        <p:spPr>
          <a:xfrm>
            <a:off x="0" y="1645009"/>
            <a:ext cx="11044052" cy="5047536"/>
          </a:xfrm>
          <a:prstGeom prst="rect">
            <a:avLst/>
          </a:prstGeom>
        </p:spPr>
        <p:txBody>
          <a:bodyPr wrap="square">
            <a:spAutoFit/>
          </a:bodyPr>
          <a:lstStyle/>
          <a:p>
            <a:r>
              <a:rPr lang="en-US" altLang="zh-TW" b="1" dirty="0">
                <a:latin typeface="Times New Roman" panose="02020603050405020304" pitchFamily="18" charset="0"/>
                <a:cs typeface="Times New Roman" panose="02020603050405020304" pitchFamily="18" charset="0"/>
              </a:rPr>
              <a:t>OUTPUT</a:t>
            </a:r>
            <a:endParaRPr lang="en-US" altLang="zh-TW" sz="1600" dirty="0">
              <a:latin typeface="Times New Roman" panose="02020603050405020304" pitchFamily="18" charset="0"/>
              <a:cs typeface="Times New Roman" panose="02020603050405020304" pitchFamily="18" charset="0"/>
            </a:endParaRPr>
          </a:p>
          <a:p>
            <a:r>
              <a:rPr lang="en-US" altLang="zh-TW" sz="1600" dirty="0">
                <a:latin typeface="Times New Roman" panose="02020603050405020304" pitchFamily="18" charset="0"/>
                <a:cs typeface="Times New Roman" panose="02020603050405020304" pitchFamily="18" charset="0"/>
              </a:rPr>
              <a:t>Residuals:</a:t>
            </a:r>
          </a:p>
          <a:p>
            <a:r>
              <a:rPr lang="en-US" altLang="zh-TW" sz="1600" dirty="0">
                <a:latin typeface="Times New Roman" panose="02020603050405020304" pitchFamily="18" charset="0"/>
                <a:cs typeface="Times New Roman" panose="02020603050405020304" pitchFamily="18" charset="0"/>
              </a:rPr>
              <a:t>    Min       1Q       Median      3Q      Max </a:t>
            </a:r>
          </a:p>
          <a:p>
            <a:r>
              <a:rPr lang="en-US" altLang="zh-TW" sz="1600" dirty="0">
                <a:latin typeface="Times New Roman" panose="02020603050405020304" pitchFamily="18" charset="0"/>
                <a:cs typeface="Times New Roman" panose="02020603050405020304" pitchFamily="18" charset="0"/>
              </a:rPr>
              <a:t>-285.23   -75.99    -10.10      65.65    472.68 </a:t>
            </a:r>
          </a:p>
          <a:p>
            <a:r>
              <a:rPr lang="en-US" altLang="zh-TW" sz="1600" dirty="0">
                <a:latin typeface="Times New Roman" panose="02020603050405020304" pitchFamily="18" charset="0"/>
                <a:cs typeface="Times New Roman" panose="02020603050405020304" pitchFamily="18" charset="0"/>
              </a:rPr>
              <a:t>Coefficients:</a:t>
            </a:r>
          </a:p>
          <a:p>
            <a:r>
              <a:rPr lang="en-US" altLang="zh-TW" sz="1600" dirty="0">
                <a:latin typeface="Times New Roman" panose="02020603050405020304" pitchFamily="18" charset="0"/>
                <a:cs typeface="Times New Roman" panose="02020603050405020304" pitchFamily="18" charset="0"/>
              </a:rPr>
              <a:t>                               Estimate   Std. Error   t value       </a:t>
            </a:r>
            <a:r>
              <a:rPr lang="en-US" altLang="zh-TW" sz="1600" dirty="0" err="1">
                <a:latin typeface="Times New Roman" panose="02020603050405020304" pitchFamily="18" charset="0"/>
                <a:cs typeface="Times New Roman" panose="02020603050405020304" pitchFamily="18" charset="0"/>
              </a:rPr>
              <a:t>Pr</a:t>
            </a:r>
            <a:r>
              <a:rPr lang="en-US" altLang="zh-TW" sz="1600" dirty="0">
                <a:latin typeface="Times New Roman" panose="02020603050405020304" pitchFamily="18" charset="0"/>
                <a:cs typeface="Times New Roman" panose="02020603050405020304" pitchFamily="18" charset="0"/>
              </a:rPr>
              <a:t>(&gt;|t|)</a:t>
            </a:r>
          </a:p>
          <a:p>
            <a:r>
              <a:rPr lang="en-US" altLang="zh-TW" sz="1600" dirty="0">
                <a:latin typeface="Times New Roman" panose="02020603050405020304" pitchFamily="18" charset="0"/>
                <a:cs typeface="Times New Roman" panose="02020603050405020304" pitchFamily="18" charset="0"/>
              </a:rPr>
              <a:t>(Intercept)               931.547     64.150     14.521       &lt; 0.0000000000000002</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green    125.245      96.638      1.296         0.19516</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red        33.739       91.363       0.369         0.71196</a:t>
            </a:r>
          </a:p>
          <a:p>
            <a:r>
              <a:rPr lang="en-US" altLang="zh-TW" sz="1600" dirty="0">
                <a:latin typeface="Times New Roman" panose="02020603050405020304" pitchFamily="18" charset="0"/>
                <a:cs typeface="Times New Roman" panose="02020603050405020304" pitchFamily="18" charset="0"/>
              </a:rPr>
              <a:t>n                              -6.576       2.111         -3.115        0.00188</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a:t>
            </a:r>
            <a:r>
              <a:rPr lang="en-US" altLang="zh-TW" sz="1600" dirty="0" err="1">
                <a:latin typeface="Times New Roman" panose="02020603050405020304" pitchFamily="18" charset="0"/>
                <a:cs typeface="Times New Roman" panose="02020603050405020304" pitchFamily="18" charset="0"/>
              </a:rPr>
              <a:t>green:n</a:t>
            </a:r>
            <a:r>
              <a:rPr lang="en-US" altLang="zh-TW" sz="1600" dirty="0">
                <a:latin typeface="Times New Roman" panose="02020603050405020304" pitchFamily="18" charset="0"/>
                <a:cs typeface="Times New Roman" panose="02020603050405020304" pitchFamily="18" charset="0"/>
              </a:rPr>
              <a:t>  -4.030       3.171        -1.271        0.20397</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a:t>
            </a:r>
            <a:r>
              <a:rPr lang="en-US" altLang="zh-TW" sz="1600" dirty="0" err="1">
                <a:latin typeface="Times New Roman" panose="02020603050405020304" pitchFamily="18" charset="0"/>
                <a:cs typeface="Times New Roman" panose="02020603050405020304" pitchFamily="18" charset="0"/>
              </a:rPr>
              <a:t>red:n</a:t>
            </a:r>
            <a:r>
              <a:rPr lang="en-US" altLang="zh-TW" sz="1600" dirty="0">
                <a:latin typeface="Times New Roman" panose="02020603050405020304" pitchFamily="18" charset="0"/>
                <a:cs typeface="Times New Roman" panose="02020603050405020304" pitchFamily="18" charset="0"/>
              </a:rPr>
              <a:t>      -1.313       3.020        -0.435        0.66366</a:t>
            </a:r>
          </a:p>
          <a:p>
            <a:r>
              <a:rPr lang="en-US" altLang="zh-TW" sz="1600" dirty="0">
                <a:latin typeface="Times New Roman" panose="02020603050405020304" pitchFamily="18" charset="0"/>
                <a:cs typeface="Times New Roman" panose="02020603050405020304" pitchFamily="18" charset="0"/>
              </a:rPr>
              <a:t>                    </a:t>
            </a:r>
          </a:p>
          <a:p>
            <a:r>
              <a:rPr lang="en-US" altLang="zh-TW" sz="1600" dirty="0">
                <a:latin typeface="Times New Roman" panose="02020603050405020304" pitchFamily="18" charset="0"/>
                <a:cs typeface="Times New Roman" panose="02020603050405020304" pitchFamily="18" charset="0"/>
              </a:rPr>
              <a:t>(Intercept)      ***</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green      </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red        </a:t>
            </a:r>
          </a:p>
          <a:p>
            <a:r>
              <a:rPr lang="en-US" altLang="zh-TW" sz="1600" dirty="0">
                <a:latin typeface="Times New Roman" panose="02020603050405020304" pitchFamily="18" charset="0"/>
                <a:cs typeface="Times New Roman" panose="02020603050405020304" pitchFamily="18" charset="0"/>
              </a:rPr>
              <a:t>n                     ** </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a:t>
            </a:r>
            <a:r>
              <a:rPr lang="en-US" altLang="zh-TW" sz="1600" dirty="0" err="1">
                <a:latin typeface="Times New Roman" panose="02020603050405020304" pitchFamily="18" charset="0"/>
                <a:cs typeface="Times New Roman" panose="02020603050405020304" pitchFamily="18" charset="0"/>
              </a:rPr>
              <a:t>green:n</a:t>
            </a:r>
            <a:r>
              <a:rPr lang="en-US" altLang="zh-TW" sz="1600" dirty="0">
                <a:latin typeface="Times New Roman" panose="02020603050405020304" pitchFamily="18" charset="0"/>
                <a:cs typeface="Times New Roman" panose="02020603050405020304" pitchFamily="18" charset="0"/>
              </a:rPr>
              <a:t>    </a:t>
            </a:r>
          </a:p>
          <a:p>
            <a:r>
              <a:rPr lang="en-US" altLang="zh-TW" sz="1600" dirty="0" err="1">
                <a:latin typeface="Times New Roman" panose="02020603050405020304" pitchFamily="18" charset="0"/>
                <a:cs typeface="Times New Roman" panose="02020603050405020304" pitchFamily="18" charset="0"/>
              </a:rPr>
              <a:t>stim_word</a:t>
            </a:r>
            <a:r>
              <a:rPr lang="en-US" altLang="zh-TW" sz="1600" dirty="0">
                <a:latin typeface="Times New Roman" panose="02020603050405020304" pitchFamily="18" charset="0"/>
                <a:cs typeface="Times New Roman" panose="02020603050405020304" pitchFamily="18" charset="0"/>
              </a:rPr>
              <a:t>    </a:t>
            </a:r>
            <a:r>
              <a:rPr lang="en-US" altLang="zh-TW" sz="1600" dirty="0" err="1">
                <a:latin typeface="Times New Roman" panose="02020603050405020304" pitchFamily="18" charset="0"/>
                <a:cs typeface="Times New Roman" panose="02020603050405020304" pitchFamily="18" charset="0"/>
              </a:rPr>
              <a:t>red:n</a:t>
            </a:r>
            <a:r>
              <a:rPr lang="en-US" altLang="zh-TW" sz="1600" dirty="0">
                <a:latin typeface="Times New Roman" panose="02020603050405020304" pitchFamily="18" charset="0"/>
                <a:cs typeface="Times New Roman" panose="02020603050405020304" pitchFamily="18" charset="0"/>
              </a:rPr>
              <a:t>      </a:t>
            </a:r>
          </a:p>
          <a:p>
            <a:r>
              <a:rPr lang="en-US" altLang="zh-TW" sz="1600" dirty="0">
                <a:latin typeface="Times New Roman" panose="02020603050405020304" pitchFamily="18" charset="0"/>
                <a:cs typeface="Times New Roman" panose="02020603050405020304" pitchFamily="18" charset="0"/>
              </a:rPr>
              <a:t>---</a:t>
            </a:r>
          </a:p>
        </p:txBody>
      </p:sp>
      <p:sp>
        <p:nvSpPr>
          <p:cNvPr id="6" name="矩形 5"/>
          <p:cNvSpPr/>
          <p:nvPr/>
        </p:nvSpPr>
        <p:spPr>
          <a:xfrm>
            <a:off x="1772148" y="4993560"/>
            <a:ext cx="7268334" cy="1477328"/>
          </a:xfrm>
          <a:prstGeom prst="rect">
            <a:avLst/>
          </a:prstGeom>
        </p:spPr>
        <p:txBody>
          <a:bodyPr wrap="square">
            <a:spAutoFit/>
          </a:bodyPr>
          <a:lstStyle/>
          <a:p>
            <a:r>
              <a:rPr lang="en-US" altLang="zh-TW" dirty="0" err="1"/>
              <a:t>Signif</a:t>
            </a:r>
            <a:r>
              <a:rPr lang="en-US" altLang="zh-TW" dirty="0"/>
              <a:t>. codes:  0 ‘***’ 0.001 ‘**’ 0.01 ‘*’ 0.05 ‘.’ 0.1 ‘ ’ 1</a:t>
            </a:r>
          </a:p>
          <a:p>
            <a:endParaRPr lang="en-US" altLang="zh-TW" dirty="0"/>
          </a:p>
          <a:p>
            <a:r>
              <a:rPr lang="en-US" altLang="zh-TW" dirty="0"/>
              <a:t>Residual standard error: 108.4 on 1560 degrees of freedom</a:t>
            </a:r>
          </a:p>
          <a:p>
            <a:r>
              <a:rPr lang="en-US" altLang="zh-TW" dirty="0"/>
              <a:t>Multiple R-squared:  0.02734,	Adjusted R-squared:  0.02423 </a:t>
            </a:r>
          </a:p>
          <a:p>
            <a:r>
              <a:rPr lang="en-US" altLang="zh-TW" dirty="0"/>
              <a:t>F-statistic: 8.771 on 5 and 1560 DF,  p-value: 0.00000003226</a:t>
            </a:r>
          </a:p>
        </p:txBody>
      </p:sp>
      <p:sp>
        <p:nvSpPr>
          <p:cNvPr id="9" name="矩形 8"/>
          <p:cNvSpPr/>
          <p:nvPr/>
        </p:nvSpPr>
        <p:spPr>
          <a:xfrm>
            <a:off x="7386334" y="5485802"/>
            <a:ext cx="4224233" cy="369332"/>
          </a:xfrm>
          <a:prstGeom prst="rect">
            <a:avLst/>
          </a:prstGeom>
        </p:spPr>
        <p:txBody>
          <a:bodyPr wrap="none">
            <a:spAutoFit/>
          </a:bodyPr>
          <a:lstStyle/>
          <a:p>
            <a:r>
              <a:rPr lang="en-US" altLang="zh-CN" i="1" dirty="0">
                <a:latin typeface="宋体" panose="02010600030101010101" pitchFamily="2" charset="-122"/>
                <a:ea typeface="宋体" panose="02010600030101010101" pitchFamily="2" charset="-122"/>
              </a:rPr>
              <a:t>P.S. </a:t>
            </a:r>
            <a:r>
              <a:rPr lang="zh-CN" altLang="en-US" i="1" dirty="0">
                <a:latin typeface="宋体" panose="02010600030101010101" pitchFamily="2" charset="-122"/>
                <a:ea typeface="宋体" panose="02010600030101010101" pitchFamily="2" charset="-122"/>
              </a:rPr>
              <a:t>图并不是用该数据画的，只是示例</a:t>
            </a:r>
            <a:endParaRPr lang="en-US" altLang="zh-CN" i="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380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8293429" cy="400110"/>
          </a:xfrm>
          <a:prstGeom prst="rect">
            <a:avLst/>
          </a:prstGeom>
          <a:noFill/>
        </p:spPr>
        <p:txBody>
          <a:bodyPr wrap="square" rtlCol="0">
            <a:spAutoFit/>
          </a:bodyPr>
          <a:lstStyle/>
          <a:p>
            <a:r>
              <a:rPr lang="en-US" altLang="zh-TW" sz="2000" b="1" dirty="0" smtClean="0">
                <a:latin typeface="Times New Roman" panose="02020603050405020304" pitchFamily="18" charset="0"/>
                <a:ea typeface="宋体" panose="02010600030101010101" pitchFamily="2" charset="-122"/>
                <a:cs typeface="Times New Roman" panose="02020603050405020304" pitchFamily="18" charset="0"/>
              </a:rPr>
              <a:t>2.6 </a:t>
            </a:r>
            <a:r>
              <a:rPr lang="en-US" altLang="zh-TW" sz="2000" b="1" dirty="0" smtClean="0">
                <a:latin typeface="Times New Roman" panose="02020603050405020304" pitchFamily="18" charset="0"/>
                <a:cs typeface="Times New Roman" panose="02020603050405020304" pitchFamily="18" charset="0"/>
              </a:rPr>
              <a:t>Structural </a:t>
            </a:r>
            <a:r>
              <a:rPr lang="en-US" altLang="zh-TW" sz="2000" b="1" dirty="0">
                <a:latin typeface="Times New Roman" panose="02020603050405020304" pitchFamily="18" charset="0"/>
                <a:cs typeface="Times New Roman" panose="02020603050405020304" pitchFamily="18" charset="0"/>
              </a:rPr>
              <a:t>Equation Model</a:t>
            </a:r>
            <a:endParaRPr lang="zh-TW" altLang="en-US" sz="2000" b="1" dirty="0">
              <a:latin typeface="Times New Roman" panose="02020603050405020304" pitchFamily="18" charset="0"/>
              <a:cs typeface="Times New Roman" panose="02020603050405020304" pitchFamily="18" charset="0"/>
            </a:endParaRPr>
          </a:p>
        </p:txBody>
      </p:sp>
      <p:sp>
        <p:nvSpPr>
          <p:cNvPr id="3" name="矩形 2"/>
          <p:cNvSpPr/>
          <p:nvPr/>
        </p:nvSpPr>
        <p:spPr>
          <a:xfrm>
            <a:off x="0" y="414165"/>
            <a:ext cx="7517080" cy="6555641"/>
          </a:xfrm>
          <a:prstGeom prst="rect">
            <a:avLst/>
          </a:prstGeom>
        </p:spPr>
        <p:txBody>
          <a:bodyPr wrap="square">
            <a:spAutoFit/>
          </a:bodyPr>
          <a:lstStyle/>
          <a:p>
            <a:r>
              <a:rPr lang="en-US" altLang="zh-TW" b="1" dirty="0" smtClean="0">
                <a:latin typeface="Times New Roman" panose="02020603050405020304" pitchFamily="18" charset="0"/>
                <a:cs typeface="Times New Roman" panose="02020603050405020304" pitchFamily="18" charset="0"/>
              </a:rPr>
              <a:t>2.6.1 Measurement </a:t>
            </a:r>
            <a:r>
              <a:rPr lang="en-US" altLang="zh-TW" b="1" dirty="0">
                <a:latin typeface="Times New Roman" panose="02020603050405020304" pitchFamily="18" charset="0"/>
                <a:cs typeface="Times New Roman" panose="02020603050405020304" pitchFamily="18" charset="0"/>
              </a:rPr>
              <a:t>Model</a:t>
            </a:r>
          </a:p>
          <a:p>
            <a:r>
              <a:rPr lang="en-US" altLang="zh-TW" b="1" dirty="0">
                <a:latin typeface="Times New Roman" panose="02020603050405020304" pitchFamily="18" charset="0"/>
                <a:cs typeface="Times New Roman" panose="02020603050405020304" pitchFamily="18" charset="0"/>
              </a:rPr>
              <a:t>CODE</a:t>
            </a:r>
          </a:p>
          <a:p>
            <a:r>
              <a:rPr lang="en-US" altLang="zh-TW" dirty="0" err="1">
                <a:latin typeface="Times New Roman" panose="02020603050405020304" pitchFamily="18" charset="0"/>
                <a:cs typeface="Times New Roman" panose="02020603050405020304" pitchFamily="18" charset="0"/>
              </a:rPr>
              <a:t>CFA_sss</a:t>
            </a:r>
            <a:r>
              <a:rPr lang="en-US" altLang="zh-TW" dirty="0">
                <a:latin typeface="Times New Roman" panose="02020603050405020304" pitchFamily="18" charset="0"/>
                <a:cs typeface="Times New Roman" panose="02020603050405020304" pitchFamily="18" charset="0"/>
              </a:rPr>
              <a:t> &lt;- ' SSS =~ TAS + ES + D + BS'  %&gt;%  CFA(data=</a:t>
            </a:r>
            <a:r>
              <a:rPr lang="en-US" altLang="zh-TW" dirty="0" err="1">
                <a:latin typeface="Times New Roman" panose="02020603050405020304" pitchFamily="18" charset="0"/>
                <a:cs typeface="Times New Roman" panose="02020603050405020304" pitchFamily="18" charset="0"/>
              </a:rPr>
              <a:t>dat_cfa</a:t>
            </a:r>
            <a:r>
              <a:rPr lang="en-US" altLang="zh-TW" dirty="0">
                <a:latin typeface="Times New Roman" panose="02020603050405020304" pitchFamily="18" charset="0"/>
                <a:cs typeface="Times New Roman" panose="02020603050405020304" pitchFamily="18" charset="0"/>
              </a:rPr>
              <a:t>,.) </a:t>
            </a:r>
          </a:p>
          <a:p>
            <a:endParaRPr lang="en-US" altLang="zh-TW" dirty="0">
              <a:latin typeface="Times New Roman" panose="02020603050405020304" pitchFamily="18" charset="0"/>
              <a:cs typeface="Times New Roman" panose="02020603050405020304" pitchFamily="18" charset="0"/>
            </a:endParaRPr>
          </a:p>
          <a:p>
            <a:r>
              <a:rPr lang="en-US" altLang="zh-TW" dirty="0" err="1">
                <a:latin typeface="Times New Roman" panose="02020603050405020304" pitchFamily="18" charset="0"/>
                <a:cs typeface="Times New Roman" panose="02020603050405020304" pitchFamily="18" charset="0"/>
              </a:rPr>
              <a:t>CFA_iv</a:t>
            </a:r>
            <a:r>
              <a:rPr lang="en-US" altLang="zh-TW" dirty="0">
                <a:latin typeface="Times New Roman" panose="02020603050405020304" pitchFamily="18" charset="0"/>
                <a:cs typeface="Times New Roman" panose="02020603050405020304" pitchFamily="18" charset="0"/>
              </a:rPr>
              <a:t> &lt;- ' I =~ I1 + I2 + I3 + I4</a:t>
            </a:r>
          </a:p>
          <a:p>
            <a:r>
              <a:rPr lang="en-US" altLang="zh-TW" dirty="0">
                <a:latin typeface="Times New Roman" panose="02020603050405020304" pitchFamily="18" charset="0"/>
                <a:cs typeface="Times New Roman" panose="02020603050405020304" pitchFamily="18" charset="0"/>
              </a:rPr>
              <a:t>                   V =~ V1 + V2 + V3' %&gt;%  </a:t>
            </a:r>
          </a:p>
          <a:p>
            <a:r>
              <a:rPr lang="en-US" altLang="zh-TW" dirty="0">
                <a:latin typeface="Times New Roman" panose="02020603050405020304" pitchFamily="18" charset="0"/>
                <a:cs typeface="Times New Roman" panose="02020603050405020304" pitchFamily="18" charset="0"/>
              </a:rPr>
              <a:t> CFA(data=</a:t>
            </a:r>
            <a:r>
              <a:rPr lang="en-US" altLang="zh-TW" dirty="0" err="1">
                <a:latin typeface="Times New Roman" panose="02020603050405020304" pitchFamily="18" charset="0"/>
                <a:cs typeface="Times New Roman" panose="02020603050405020304" pitchFamily="18" charset="0"/>
              </a:rPr>
              <a:t>dat_cfa</a:t>
            </a:r>
            <a:r>
              <a:rPr lang="en-US" altLang="zh-TW" dirty="0">
                <a:latin typeface="Times New Roman" panose="02020603050405020304" pitchFamily="18" charset="0"/>
                <a:cs typeface="Times New Roman" panose="02020603050405020304" pitchFamily="18" charset="0"/>
              </a:rPr>
              <a:t>,.) </a:t>
            </a:r>
          </a:p>
          <a:p>
            <a:endParaRPr lang="en-US" altLang="zh-TW" dirty="0">
              <a:latin typeface="Times New Roman" panose="02020603050405020304" pitchFamily="18" charset="0"/>
              <a:cs typeface="Times New Roman" panose="02020603050405020304" pitchFamily="18" charset="0"/>
            </a:endParaRPr>
          </a:p>
          <a:p>
            <a:r>
              <a:rPr lang="en-US" altLang="zh-TW" dirty="0" err="1">
                <a:latin typeface="Times New Roman" panose="02020603050405020304" pitchFamily="18" charset="0"/>
                <a:cs typeface="Times New Roman" panose="02020603050405020304" pitchFamily="18" charset="0"/>
              </a:rPr>
              <a:t>CFA_iv_sss</a:t>
            </a:r>
            <a:r>
              <a:rPr lang="en-US" altLang="zh-TW" dirty="0">
                <a:latin typeface="Times New Roman" panose="02020603050405020304" pitchFamily="18" charset="0"/>
                <a:cs typeface="Times New Roman" panose="02020603050405020304" pitchFamily="18" charset="0"/>
              </a:rPr>
              <a:t> &lt;- 'I =~ I1 + I2 + I3 + I4</a:t>
            </a:r>
          </a:p>
          <a:p>
            <a:r>
              <a:rPr lang="en-US" altLang="zh-TW" dirty="0">
                <a:latin typeface="Times New Roman" panose="02020603050405020304" pitchFamily="18" charset="0"/>
                <a:cs typeface="Times New Roman" panose="02020603050405020304" pitchFamily="18" charset="0"/>
              </a:rPr>
              <a:t>                         V =~ V1 + V2 + V3</a:t>
            </a:r>
          </a:p>
          <a:p>
            <a:r>
              <a:rPr lang="en-US" altLang="zh-TW" dirty="0">
                <a:latin typeface="Times New Roman" panose="02020603050405020304" pitchFamily="18" charset="0"/>
                <a:cs typeface="Times New Roman" panose="02020603050405020304" pitchFamily="18" charset="0"/>
              </a:rPr>
              <a:t>                         SSS =~ TAS + ES + D + BS'  %&gt;%  </a:t>
            </a:r>
          </a:p>
          <a:p>
            <a:r>
              <a:rPr lang="en-US" altLang="zh-TW" dirty="0">
                <a:latin typeface="Times New Roman" panose="02020603050405020304" pitchFamily="18" charset="0"/>
                <a:cs typeface="Times New Roman" panose="02020603050405020304" pitchFamily="18" charset="0"/>
              </a:rPr>
              <a:t> CFA(data=</a:t>
            </a:r>
            <a:r>
              <a:rPr lang="en-US" altLang="zh-TW" dirty="0" err="1">
                <a:latin typeface="Times New Roman" panose="02020603050405020304" pitchFamily="18" charset="0"/>
                <a:cs typeface="Times New Roman" panose="02020603050405020304" pitchFamily="18" charset="0"/>
              </a:rPr>
              <a:t>dat_cfa</a:t>
            </a:r>
            <a:r>
              <a:rPr lang="en-US" altLang="zh-TW" dirty="0">
                <a:latin typeface="Times New Roman" panose="02020603050405020304" pitchFamily="18" charset="0"/>
                <a:cs typeface="Times New Roman" panose="02020603050405020304" pitchFamily="18" charset="0"/>
              </a:rPr>
              <a:t>,.) </a:t>
            </a:r>
          </a:p>
          <a:p>
            <a:endParaRPr lang="en-US" altLang="zh-TW" sz="2000" b="1" dirty="0">
              <a:latin typeface="Times New Roman" panose="02020603050405020304" pitchFamily="18" charset="0"/>
              <a:cs typeface="Times New Roman" panose="02020603050405020304" pitchFamily="18" charset="0"/>
            </a:endParaRPr>
          </a:p>
          <a:p>
            <a:r>
              <a:rPr lang="en-US" altLang="zh-TW" b="1" dirty="0" smtClean="0">
                <a:latin typeface="Times New Roman" panose="02020603050405020304" pitchFamily="18" charset="0"/>
                <a:cs typeface="Times New Roman" panose="02020603050405020304" pitchFamily="18" charset="0"/>
              </a:rPr>
              <a:t>2.6.2 Structural </a:t>
            </a:r>
            <a:r>
              <a:rPr lang="en-US" altLang="zh-TW" b="1" dirty="0">
                <a:latin typeface="Times New Roman" panose="02020603050405020304" pitchFamily="18" charset="0"/>
                <a:cs typeface="Times New Roman" panose="02020603050405020304" pitchFamily="18" charset="0"/>
              </a:rPr>
              <a:t>Model</a:t>
            </a:r>
          </a:p>
          <a:p>
            <a:r>
              <a:rPr lang="en-US" altLang="zh-TW" b="1" dirty="0">
                <a:latin typeface="Times New Roman" panose="02020603050405020304" pitchFamily="18" charset="0"/>
                <a:cs typeface="Times New Roman" panose="02020603050405020304" pitchFamily="18" charset="0"/>
              </a:rPr>
              <a:t>CODE</a:t>
            </a:r>
          </a:p>
          <a:p>
            <a:r>
              <a:rPr lang="en-US" altLang="zh-TW" dirty="0" err="1">
                <a:latin typeface="Times New Roman" panose="02020603050405020304" pitchFamily="18" charset="0"/>
                <a:cs typeface="Times New Roman" panose="02020603050405020304" pitchFamily="18" charset="0"/>
              </a:rPr>
              <a:t>SEM_iv_sss</a:t>
            </a:r>
            <a:r>
              <a:rPr lang="en-US" altLang="zh-TW" dirty="0">
                <a:latin typeface="Times New Roman" panose="02020603050405020304" pitchFamily="18" charset="0"/>
                <a:cs typeface="Times New Roman" panose="02020603050405020304" pitchFamily="18" charset="0"/>
              </a:rPr>
              <a:t> &lt;- 'I =~ I1 + I2 + I3 + I4</a:t>
            </a:r>
          </a:p>
          <a:p>
            <a:r>
              <a:rPr lang="en-US" altLang="zh-TW" dirty="0">
                <a:latin typeface="Times New Roman" panose="02020603050405020304" pitchFamily="18" charset="0"/>
                <a:cs typeface="Times New Roman" panose="02020603050405020304" pitchFamily="18" charset="0"/>
              </a:rPr>
              <a:t>                          V =~ V1 + V2 + V3</a:t>
            </a:r>
          </a:p>
          <a:p>
            <a:r>
              <a:rPr lang="en-US" altLang="zh-TW" dirty="0">
                <a:latin typeface="Times New Roman" panose="02020603050405020304" pitchFamily="18" charset="0"/>
                <a:cs typeface="Times New Roman" panose="02020603050405020304" pitchFamily="18" charset="0"/>
              </a:rPr>
              <a:t>                          SSS =~ TAS + ES + D + BS</a:t>
            </a:r>
          </a:p>
          <a:p>
            <a:r>
              <a:rPr lang="en-US" altLang="zh-TW" dirty="0">
                <a:latin typeface="Times New Roman" panose="02020603050405020304" pitchFamily="18" charset="0"/>
                <a:cs typeface="Times New Roman" panose="02020603050405020304" pitchFamily="18" charset="0"/>
              </a:rPr>
              <a:t>                          </a:t>
            </a:r>
          </a:p>
          <a:p>
            <a:r>
              <a:rPr lang="en-US" altLang="zh-TW" dirty="0">
                <a:latin typeface="Times New Roman" panose="02020603050405020304" pitchFamily="18" charset="0"/>
                <a:cs typeface="Times New Roman" panose="02020603050405020304" pitchFamily="18" charset="0"/>
              </a:rPr>
              <a:t>                          SSS ~ I + V'  </a:t>
            </a:r>
          </a:p>
          <a:p>
            <a:r>
              <a:rPr lang="en-US" altLang="zh-TW" dirty="0">
                <a:latin typeface="Times New Roman" panose="02020603050405020304" pitchFamily="18" charset="0"/>
                <a:cs typeface="Times New Roman" panose="02020603050405020304" pitchFamily="18" charset="0"/>
              </a:rPr>
              <a:t>%&gt;%  </a:t>
            </a:r>
            <a:r>
              <a:rPr lang="en-US" altLang="zh-TW" dirty="0" err="1">
                <a:latin typeface="Times New Roman" panose="02020603050405020304" pitchFamily="18" charset="0"/>
                <a:cs typeface="Times New Roman" panose="02020603050405020304" pitchFamily="18" charset="0"/>
              </a:rPr>
              <a:t>sem</a:t>
            </a:r>
            <a:r>
              <a:rPr lang="en-US" altLang="zh-TW" dirty="0">
                <a:latin typeface="Times New Roman" panose="02020603050405020304" pitchFamily="18" charset="0"/>
                <a:cs typeface="Times New Roman" panose="02020603050405020304" pitchFamily="18" charset="0"/>
              </a:rPr>
              <a:t>(.,data=</a:t>
            </a:r>
            <a:r>
              <a:rPr lang="en-US" altLang="zh-TW" dirty="0" err="1">
                <a:latin typeface="Times New Roman" panose="02020603050405020304" pitchFamily="18" charset="0"/>
                <a:cs typeface="Times New Roman" panose="02020603050405020304" pitchFamily="18" charset="0"/>
              </a:rPr>
              <a:t>dat_cfa,estimator</a:t>
            </a:r>
            <a:r>
              <a:rPr lang="en-US" altLang="zh-TW" dirty="0">
                <a:latin typeface="Times New Roman" panose="02020603050405020304" pitchFamily="18" charset="0"/>
                <a:cs typeface="Times New Roman" panose="02020603050405020304" pitchFamily="18" charset="0"/>
              </a:rPr>
              <a:t>="WLSMV") %&gt;%  </a:t>
            </a:r>
          </a:p>
          <a:p>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modindices</a:t>
            </a:r>
            <a:r>
              <a:rPr lang="en-US" altLang="zh-TW" dirty="0">
                <a:latin typeface="Times New Roman" panose="02020603050405020304" pitchFamily="18" charset="0"/>
                <a:cs typeface="Times New Roman" panose="02020603050405020304" pitchFamily="18" charset="0"/>
              </a:rPr>
              <a:t>(., sort = TRUE, </a:t>
            </a:r>
            <a:r>
              <a:rPr lang="en-US" altLang="zh-TW" dirty="0" err="1">
                <a:latin typeface="Times New Roman" panose="02020603050405020304" pitchFamily="18" charset="0"/>
                <a:cs typeface="Times New Roman" panose="02020603050405020304" pitchFamily="18" charset="0"/>
              </a:rPr>
              <a:t>maximum.number</a:t>
            </a:r>
            <a:r>
              <a:rPr lang="en-US" altLang="zh-TW" dirty="0">
                <a:latin typeface="Times New Roman" panose="02020603050405020304" pitchFamily="18" charset="0"/>
                <a:cs typeface="Times New Roman" panose="02020603050405020304" pitchFamily="18" charset="0"/>
              </a:rPr>
              <a:t> = 5)  </a:t>
            </a:r>
          </a:p>
          <a:p>
            <a:r>
              <a:rPr lang="en-US" altLang="zh-TW" dirty="0">
                <a:latin typeface="Times New Roman" panose="02020603050405020304" pitchFamily="18" charset="0"/>
                <a:cs typeface="Times New Roman" panose="02020603050405020304" pitchFamily="18" charset="0"/>
              </a:rPr>
              <a:t> summary(.,</a:t>
            </a:r>
            <a:r>
              <a:rPr lang="en-US" altLang="zh-TW" dirty="0" err="1">
                <a:latin typeface="Times New Roman" panose="02020603050405020304" pitchFamily="18" charset="0"/>
                <a:cs typeface="Times New Roman" panose="02020603050405020304" pitchFamily="18" charset="0"/>
              </a:rPr>
              <a:t>fit.measures</a:t>
            </a:r>
            <a:r>
              <a:rPr lang="en-US" altLang="zh-TW" dirty="0">
                <a:latin typeface="Times New Roman" panose="02020603050405020304" pitchFamily="18" charset="0"/>
                <a:cs typeface="Times New Roman" panose="02020603050405020304" pitchFamily="18" charset="0"/>
              </a:rPr>
              <a:t>=</a:t>
            </a:r>
            <a:r>
              <a:rPr lang="en-US" altLang="zh-TW" dirty="0" err="1">
                <a:latin typeface="Times New Roman" panose="02020603050405020304" pitchFamily="18" charset="0"/>
                <a:cs typeface="Times New Roman" panose="02020603050405020304" pitchFamily="18" charset="0"/>
              </a:rPr>
              <a:t>TRUE,standardized</a:t>
            </a:r>
            <a:r>
              <a:rPr lang="en-US" altLang="zh-TW" dirty="0">
                <a:latin typeface="Times New Roman" panose="02020603050405020304" pitchFamily="18" charset="0"/>
                <a:cs typeface="Times New Roman" panose="02020603050405020304" pitchFamily="18" charset="0"/>
              </a:rPr>
              <a:t>=TRUE)</a:t>
            </a:r>
            <a:endParaRPr lang="zh-TW" altLang="en-US" dirty="0">
              <a:latin typeface="Times New Roman" panose="02020603050405020304" pitchFamily="18" charset="0"/>
              <a:cs typeface="Times New Roman" panose="02020603050405020304" pitchFamily="18" charset="0"/>
            </a:endParaRPr>
          </a:p>
        </p:txBody>
      </p:sp>
      <p:sp>
        <p:nvSpPr>
          <p:cNvPr id="4" name="椭圆 3"/>
          <p:cNvSpPr/>
          <p:nvPr/>
        </p:nvSpPr>
        <p:spPr>
          <a:xfrm>
            <a:off x="9880270" y="1254043"/>
            <a:ext cx="653143" cy="6175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I</a:t>
            </a:r>
            <a:endParaRPr lang="zh-TW" altLang="en-US" sz="2400" dirty="0">
              <a:solidFill>
                <a:sysClr val="windowText" lastClr="000000"/>
              </a:solidFill>
            </a:endParaRPr>
          </a:p>
        </p:txBody>
      </p:sp>
      <p:sp>
        <p:nvSpPr>
          <p:cNvPr id="5" name="矩形 4"/>
          <p:cNvSpPr/>
          <p:nvPr/>
        </p:nvSpPr>
        <p:spPr>
          <a:xfrm>
            <a:off x="11323122" y="369332"/>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I1</a:t>
            </a:r>
            <a:endParaRPr lang="zh-TW" altLang="en-US" sz="2400" dirty="0">
              <a:solidFill>
                <a:sysClr val="windowText" lastClr="000000"/>
              </a:solidFill>
            </a:endParaRPr>
          </a:p>
        </p:txBody>
      </p:sp>
      <p:sp>
        <p:nvSpPr>
          <p:cNvPr id="6" name="矩形 5"/>
          <p:cNvSpPr/>
          <p:nvPr/>
        </p:nvSpPr>
        <p:spPr>
          <a:xfrm>
            <a:off x="11334998" y="1034350"/>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I2</a:t>
            </a:r>
            <a:endParaRPr lang="zh-TW" altLang="en-US" sz="2400" dirty="0">
              <a:solidFill>
                <a:sysClr val="windowText" lastClr="000000"/>
              </a:solidFill>
            </a:endParaRPr>
          </a:p>
        </p:txBody>
      </p:sp>
      <p:sp>
        <p:nvSpPr>
          <p:cNvPr id="7" name="矩形 6"/>
          <p:cNvSpPr/>
          <p:nvPr/>
        </p:nvSpPr>
        <p:spPr>
          <a:xfrm>
            <a:off x="11334998" y="1699368"/>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I3</a:t>
            </a:r>
            <a:endParaRPr lang="zh-TW" altLang="en-US" sz="2400" dirty="0">
              <a:solidFill>
                <a:sysClr val="windowText" lastClr="000000"/>
              </a:solidFill>
            </a:endParaRPr>
          </a:p>
        </p:txBody>
      </p:sp>
      <p:sp>
        <p:nvSpPr>
          <p:cNvPr id="8" name="矩形 7"/>
          <p:cNvSpPr/>
          <p:nvPr/>
        </p:nvSpPr>
        <p:spPr>
          <a:xfrm>
            <a:off x="11334998" y="2364386"/>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I4</a:t>
            </a:r>
            <a:endParaRPr lang="zh-TW" altLang="en-US" sz="2400" dirty="0">
              <a:solidFill>
                <a:sysClr val="windowText" lastClr="000000"/>
              </a:solidFill>
            </a:endParaRPr>
          </a:p>
        </p:txBody>
      </p:sp>
      <p:cxnSp>
        <p:nvCxnSpPr>
          <p:cNvPr id="10" name="直接箭头连接符 9"/>
          <p:cNvCxnSpPr>
            <a:stCxn id="4" idx="6"/>
            <a:endCxn id="5" idx="1"/>
          </p:cNvCxnSpPr>
          <p:nvPr/>
        </p:nvCxnSpPr>
        <p:spPr>
          <a:xfrm flipV="1">
            <a:off x="10533413" y="589026"/>
            <a:ext cx="789709" cy="973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6"/>
            <a:endCxn id="6" idx="1"/>
          </p:cNvCxnSpPr>
          <p:nvPr/>
        </p:nvCxnSpPr>
        <p:spPr>
          <a:xfrm flipV="1">
            <a:off x="10533413" y="1254044"/>
            <a:ext cx="801585" cy="308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6"/>
            <a:endCxn id="7" idx="1"/>
          </p:cNvCxnSpPr>
          <p:nvPr/>
        </p:nvCxnSpPr>
        <p:spPr>
          <a:xfrm>
            <a:off x="10533413" y="1562802"/>
            <a:ext cx="801585" cy="356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6"/>
            <a:endCxn id="8" idx="1"/>
          </p:cNvCxnSpPr>
          <p:nvPr/>
        </p:nvCxnSpPr>
        <p:spPr>
          <a:xfrm>
            <a:off x="10533413" y="1562802"/>
            <a:ext cx="801585" cy="10212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9868395" y="4195555"/>
            <a:ext cx="653143" cy="6175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V</a:t>
            </a:r>
            <a:endParaRPr lang="zh-TW" altLang="en-US" sz="2400" dirty="0">
              <a:solidFill>
                <a:sysClr val="windowText" lastClr="000000"/>
              </a:solidFill>
            </a:endParaRPr>
          </a:p>
        </p:txBody>
      </p:sp>
      <p:sp>
        <p:nvSpPr>
          <p:cNvPr id="21" name="矩形 20"/>
          <p:cNvSpPr/>
          <p:nvPr/>
        </p:nvSpPr>
        <p:spPr>
          <a:xfrm>
            <a:off x="11323123" y="3626737"/>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V1</a:t>
            </a:r>
            <a:endParaRPr lang="zh-TW" altLang="en-US" sz="2400" dirty="0">
              <a:solidFill>
                <a:sysClr val="windowText" lastClr="000000"/>
              </a:solidFill>
            </a:endParaRPr>
          </a:p>
        </p:txBody>
      </p:sp>
      <p:sp>
        <p:nvSpPr>
          <p:cNvPr id="22" name="矩形 21"/>
          <p:cNvSpPr/>
          <p:nvPr/>
        </p:nvSpPr>
        <p:spPr>
          <a:xfrm>
            <a:off x="11334998" y="4285817"/>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V2</a:t>
            </a:r>
            <a:endParaRPr lang="zh-TW" altLang="en-US" sz="2400" dirty="0">
              <a:solidFill>
                <a:sysClr val="windowText" lastClr="000000"/>
              </a:solidFill>
            </a:endParaRPr>
          </a:p>
        </p:txBody>
      </p:sp>
      <p:sp>
        <p:nvSpPr>
          <p:cNvPr id="23" name="矩形 22"/>
          <p:cNvSpPr/>
          <p:nvPr/>
        </p:nvSpPr>
        <p:spPr>
          <a:xfrm>
            <a:off x="11323123" y="4949639"/>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V3</a:t>
            </a:r>
            <a:endParaRPr lang="zh-TW" altLang="en-US" sz="2400" dirty="0">
              <a:solidFill>
                <a:sysClr val="windowText" lastClr="000000"/>
              </a:solidFill>
            </a:endParaRPr>
          </a:p>
        </p:txBody>
      </p:sp>
      <p:cxnSp>
        <p:nvCxnSpPr>
          <p:cNvPr id="25" name="直接箭头连接符 24"/>
          <p:cNvCxnSpPr>
            <a:stCxn id="20" idx="6"/>
            <a:endCxn id="21" idx="1"/>
          </p:cNvCxnSpPr>
          <p:nvPr/>
        </p:nvCxnSpPr>
        <p:spPr>
          <a:xfrm flipV="1">
            <a:off x="10521538" y="3846431"/>
            <a:ext cx="801585" cy="65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6"/>
            <a:endCxn id="22" idx="1"/>
          </p:cNvCxnSpPr>
          <p:nvPr/>
        </p:nvCxnSpPr>
        <p:spPr>
          <a:xfrm>
            <a:off x="10521538" y="4504314"/>
            <a:ext cx="813460" cy="1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6"/>
            <a:endCxn id="23" idx="1"/>
          </p:cNvCxnSpPr>
          <p:nvPr/>
        </p:nvCxnSpPr>
        <p:spPr>
          <a:xfrm>
            <a:off x="10521538" y="4504314"/>
            <a:ext cx="801585" cy="665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8293429" y="2803773"/>
            <a:ext cx="653143" cy="6175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ysClr val="windowText" lastClr="000000"/>
                </a:solidFill>
              </a:rPr>
              <a:t>SSS</a:t>
            </a:r>
            <a:endParaRPr lang="zh-TW" altLang="en-US" sz="1400" dirty="0">
              <a:solidFill>
                <a:sysClr val="windowText" lastClr="000000"/>
              </a:solidFill>
            </a:endParaRPr>
          </a:p>
        </p:txBody>
      </p:sp>
      <p:sp>
        <p:nvSpPr>
          <p:cNvPr id="33" name="矩形 32"/>
          <p:cNvSpPr/>
          <p:nvPr/>
        </p:nvSpPr>
        <p:spPr>
          <a:xfrm>
            <a:off x="7021285" y="1885828"/>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TAS</a:t>
            </a:r>
            <a:endParaRPr lang="zh-TW" altLang="en-US" sz="2400" dirty="0">
              <a:solidFill>
                <a:sysClr val="windowText" lastClr="000000"/>
              </a:solidFill>
            </a:endParaRPr>
          </a:p>
        </p:txBody>
      </p:sp>
      <p:sp>
        <p:nvSpPr>
          <p:cNvPr id="34" name="矩形 33"/>
          <p:cNvSpPr/>
          <p:nvPr/>
        </p:nvSpPr>
        <p:spPr>
          <a:xfrm>
            <a:off x="7033161" y="2550846"/>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ES</a:t>
            </a:r>
            <a:endParaRPr lang="zh-TW" altLang="en-US" sz="2400" dirty="0">
              <a:solidFill>
                <a:sysClr val="windowText" lastClr="000000"/>
              </a:solidFill>
            </a:endParaRPr>
          </a:p>
        </p:txBody>
      </p:sp>
      <p:sp>
        <p:nvSpPr>
          <p:cNvPr id="35" name="矩形 34"/>
          <p:cNvSpPr/>
          <p:nvPr/>
        </p:nvSpPr>
        <p:spPr>
          <a:xfrm>
            <a:off x="7033161" y="3215864"/>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D</a:t>
            </a:r>
            <a:endParaRPr lang="zh-TW" altLang="en-US" sz="2400" dirty="0">
              <a:solidFill>
                <a:sysClr val="windowText" lastClr="000000"/>
              </a:solidFill>
            </a:endParaRPr>
          </a:p>
        </p:txBody>
      </p:sp>
      <p:sp>
        <p:nvSpPr>
          <p:cNvPr id="36" name="矩形 35"/>
          <p:cNvSpPr/>
          <p:nvPr/>
        </p:nvSpPr>
        <p:spPr>
          <a:xfrm>
            <a:off x="7033161" y="3880882"/>
            <a:ext cx="641268" cy="4393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ysClr val="windowText" lastClr="000000"/>
                </a:solidFill>
              </a:rPr>
              <a:t>BS</a:t>
            </a:r>
            <a:endParaRPr lang="zh-TW" altLang="en-US" sz="2400" dirty="0">
              <a:solidFill>
                <a:sysClr val="windowText" lastClr="000000"/>
              </a:solidFill>
            </a:endParaRPr>
          </a:p>
        </p:txBody>
      </p:sp>
      <p:cxnSp>
        <p:nvCxnSpPr>
          <p:cNvPr id="37" name="直接箭头连接符 36"/>
          <p:cNvCxnSpPr>
            <a:stCxn id="32" idx="2"/>
            <a:endCxn id="33" idx="3"/>
          </p:cNvCxnSpPr>
          <p:nvPr/>
        </p:nvCxnSpPr>
        <p:spPr>
          <a:xfrm flipH="1" flipV="1">
            <a:off x="7662553" y="2105522"/>
            <a:ext cx="630876" cy="1007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2" idx="2"/>
            <a:endCxn id="34" idx="3"/>
          </p:cNvCxnSpPr>
          <p:nvPr/>
        </p:nvCxnSpPr>
        <p:spPr>
          <a:xfrm flipH="1" flipV="1">
            <a:off x="7674429" y="2770540"/>
            <a:ext cx="619000" cy="341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2" idx="2"/>
            <a:endCxn id="35" idx="3"/>
          </p:cNvCxnSpPr>
          <p:nvPr/>
        </p:nvCxnSpPr>
        <p:spPr>
          <a:xfrm flipH="1">
            <a:off x="7674429" y="3112532"/>
            <a:ext cx="619000" cy="32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2" idx="2"/>
            <a:endCxn id="36" idx="3"/>
          </p:cNvCxnSpPr>
          <p:nvPr/>
        </p:nvCxnSpPr>
        <p:spPr>
          <a:xfrm flipH="1">
            <a:off x="7674429" y="3112532"/>
            <a:ext cx="619000" cy="988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 idx="4"/>
            <a:endCxn id="32" idx="6"/>
          </p:cNvCxnSpPr>
          <p:nvPr/>
        </p:nvCxnSpPr>
        <p:spPr>
          <a:xfrm flipH="1">
            <a:off x="8946572" y="1871560"/>
            <a:ext cx="1260270" cy="12409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20" idx="0"/>
            <a:endCxn id="32" idx="6"/>
          </p:cNvCxnSpPr>
          <p:nvPr/>
        </p:nvCxnSpPr>
        <p:spPr>
          <a:xfrm flipH="1" flipV="1">
            <a:off x="8946572" y="3112532"/>
            <a:ext cx="1248395" cy="1083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638306" y="5858668"/>
            <a:ext cx="5524253" cy="338554"/>
          </a:xfrm>
          <a:prstGeom prst="rect">
            <a:avLst/>
          </a:prstGeom>
          <a:noFill/>
        </p:spPr>
        <p:txBody>
          <a:bodyPr wrap="square" rtlCol="0">
            <a:spAutoFit/>
          </a:bodyPr>
          <a:lstStyle/>
          <a:p>
            <a:r>
              <a:rPr lang="en-US" altLang="zh-CN" sz="1600" i="1" dirty="0"/>
              <a:t>P.S. </a:t>
            </a:r>
            <a:r>
              <a:rPr lang="zh-CN" altLang="en-US" sz="1600" i="1" dirty="0"/>
              <a:t>结果太多，与</a:t>
            </a:r>
            <a:r>
              <a:rPr lang="en-US" altLang="zh-CN" sz="1600" i="1" dirty="0"/>
              <a:t>AMOS, Mplus</a:t>
            </a:r>
            <a:r>
              <a:rPr lang="zh-CN" altLang="en-US" sz="1600" i="1" dirty="0"/>
              <a:t>等软件类似，这里就不展示了</a:t>
            </a:r>
            <a:endParaRPr lang="zh-TW" altLang="en-US" sz="1600" i="1" dirty="0"/>
          </a:p>
        </p:txBody>
      </p:sp>
    </p:spTree>
    <p:extLst>
      <p:ext uri="{BB962C8B-B14F-4D97-AF65-F5344CB8AC3E}">
        <p14:creationId xmlns:p14="http://schemas.microsoft.com/office/powerpoint/2010/main" val="4161632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729961" cy="461665"/>
          </a:xfrm>
          <a:prstGeom prst="rect">
            <a:avLst/>
          </a:prstGeom>
        </p:spPr>
        <p:txBody>
          <a:bodyPr wrap="none">
            <a:spAutoFit/>
          </a:bodyPr>
          <a:lstStyle/>
          <a:p>
            <a:r>
              <a:rPr lang="en-US" altLang="zh-CN" sz="2400" b="1" dirty="0" smtClean="0">
                <a:latin typeface="Times New Roman" panose="02020603050405020304" pitchFamily="18" charset="0"/>
                <a:ea typeface="宋体" panose="02010600030101010101" pitchFamily="2" charset="-122"/>
              </a:rPr>
              <a:t>3. </a:t>
            </a:r>
            <a:r>
              <a:rPr lang="zh-CN" altLang="en-US" sz="2400" b="1" dirty="0" smtClean="0">
                <a:latin typeface="Times New Roman" panose="02020603050405020304" pitchFamily="18" charset="0"/>
                <a:ea typeface="宋体" panose="02010600030101010101" pitchFamily="2" charset="-122"/>
              </a:rPr>
              <a:t>课程</a:t>
            </a:r>
            <a:r>
              <a:rPr lang="zh-CN" altLang="en-US" sz="2400" b="1" dirty="0">
                <a:latin typeface="Times New Roman" panose="02020603050405020304" pitchFamily="18" charset="0"/>
                <a:ea typeface="宋体" panose="02010600030101010101" pitchFamily="2" charset="-122"/>
              </a:rPr>
              <a:t>安排</a:t>
            </a:r>
            <a:endParaRPr lang="zh-TW" altLang="en-US" sz="2400" dirty="0"/>
          </a:p>
        </p:txBody>
      </p:sp>
      <p:pic>
        <p:nvPicPr>
          <p:cNvPr id="3" name="图片 2"/>
          <p:cNvPicPr>
            <a:picLocks noChangeAspect="1"/>
          </p:cNvPicPr>
          <p:nvPr/>
        </p:nvPicPr>
        <p:blipFill>
          <a:blip r:embed="rId2"/>
          <a:stretch>
            <a:fillRect/>
          </a:stretch>
        </p:blipFill>
        <p:spPr>
          <a:xfrm>
            <a:off x="3057132" y="1573851"/>
            <a:ext cx="5097053" cy="3754699"/>
          </a:xfrm>
          <a:prstGeom prst="rect">
            <a:avLst/>
          </a:prstGeom>
        </p:spPr>
      </p:pic>
    </p:spTree>
    <p:extLst>
      <p:ext uri="{BB962C8B-B14F-4D97-AF65-F5344CB8AC3E}">
        <p14:creationId xmlns:p14="http://schemas.microsoft.com/office/powerpoint/2010/main" val="573667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640193" cy="677108"/>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3.1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理念</a:t>
            </a:r>
            <a:endParaRPr lang="en-US" altLang="zh-CN" sz="2000" b="1" dirty="0">
              <a:latin typeface="Times New Roman" panose="02020603050405020304" pitchFamily="18" charset="0"/>
              <a:cs typeface="Times New Roman" panose="02020603050405020304" pitchFamily="18" charset="0"/>
            </a:endParaRPr>
          </a:p>
          <a:p>
            <a:r>
              <a:rPr lang="en-US" altLang="zh-CN" b="1" dirty="0" smtClean="0"/>
              <a:t>3.1.1 </a:t>
            </a:r>
            <a:r>
              <a:rPr lang="zh-CN" altLang="en-US" b="1" dirty="0" smtClean="0"/>
              <a:t>即</a:t>
            </a:r>
            <a:r>
              <a:rPr lang="zh-CN" altLang="en-US" b="1" dirty="0"/>
              <a:t>学即用</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132" y="410150"/>
            <a:ext cx="5126034" cy="3644742"/>
          </a:xfrm>
          <a:prstGeom prst="rect">
            <a:avLst/>
          </a:prstGeom>
        </p:spPr>
      </p:pic>
      <p:grpSp>
        <p:nvGrpSpPr>
          <p:cNvPr id="8" name="组合 7"/>
          <p:cNvGrpSpPr/>
          <p:nvPr/>
        </p:nvGrpSpPr>
        <p:grpSpPr>
          <a:xfrm>
            <a:off x="7336778" y="3643268"/>
            <a:ext cx="4200525" cy="2854565"/>
            <a:chOff x="6022975" y="2146936"/>
            <a:chExt cx="4200525" cy="2854565"/>
          </a:xfrm>
        </p:grpSpPr>
        <p:pic>
          <p:nvPicPr>
            <p:cNvPr id="7170" name="Picture 2" descr="三句不离表情包人人都是”斗图怪“！表情包有何魔力？_CNMO"/>
            <p:cNvPicPr>
              <a:picLocks noChangeAspect="1" noChangeArrowheads="1"/>
            </p:cNvPicPr>
            <p:nvPr/>
          </p:nvPicPr>
          <p:blipFill rotWithShape="1">
            <a:blip r:embed="rId3">
              <a:extLst>
                <a:ext uri="{28A0092B-C50C-407E-A947-70E740481C1C}">
                  <a14:useLocalDpi xmlns:a14="http://schemas.microsoft.com/office/drawing/2010/main" val="0"/>
                </a:ext>
              </a:extLst>
            </a:blip>
            <a:srcRect b="26678"/>
            <a:stretch/>
          </p:blipFill>
          <p:spPr bwMode="auto">
            <a:xfrm>
              <a:off x="6022975" y="2146936"/>
              <a:ext cx="4200525" cy="226979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901132" y="4416726"/>
              <a:ext cx="1785668" cy="584775"/>
            </a:xfrm>
            <a:prstGeom prst="rect">
              <a:avLst/>
            </a:prstGeom>
            <a:noFill/>
          </p:spPr>
          <p:txBody>
            <a:bodyPr wrap="square" rtlCol="0">
              <a:spAutoFit/>
            </a:bodyPr>
            <a:lstStyle/>
            <a:p>
              <a:r>
                <a:rPr lang="zh-CN" altLang="en-US" sz="3200" b="1" dirty="0"/>
                <a:t>用</a:t>
              </a:r>
              <a:r>
                <a:rPr lang="en-US" altLang="zh-CN" sz="3200" b="1" dirty="0"/>
                <a:t>R</a:t>
              </a:r>
              <a:r>
                <a:rPr lang="zh-CN" altLang="en-US" sz="3200" b="1" dirty="0"/>
                <a:t>！！！</a:t>
              </a:r>
              <a:endParaRPr lang="zh-TW" altLang="en-US" sz="3200" b="1" dirty="0"/>
            </a:p>
          </p:txBody>
        </p:sp>
      </p:grpSp>
      <p:sp>
        <p:nvSpPr>
          <p:cNvPr id="9" name="文本框 8"/>
          <p:cNvSpPr txBox="1"/>
          <p:nvPr/>
        </p:nvSpPr>
        <p:spPr>
          <a:xfrm>
            <a:off x="504333" y="5913058"/>
            <a:ext cx="5816816" cy="584775"/>
          </a:xfrm>
          <a:prstGeom prst="rect">
            <a:avLst/>
          </a:prstGeom>
          <a:noFill/>
        </p:spPr>
        <p:txBody>
          <a:bodyPr wrap="square" rtlCol="0">
            <a:spAutoFit/>
          </a:bodyPr>
          <a:lstStyle/>
          <a:p>
            <a:r>
              <a:rPr lang="en-US" altLang="zh-CN" sz="3200" b="1" dirty="0"/>
              <a:t>Excel</a:t>
            </a:r>
            <a:r>
              <a:rPr lang="zh-CN" altLang="en-US" sz="3200" b="1" dirty="0"/>
              <a:t>太多太杂，读取数据太慢</a:t>
            </a:r>
            <a:endParaRPr lang="zh-TW" altLang="en-US" sz="3200" b="1" dirty="0"/>
          </a:p>
        </p:txBody>
      </p:sp>
      <p:pic>
        <p:nvPicPr>
          <p:cNvPr id="10" name="图片 9"/>
          <p:cNvPicPr>
            <a:picLocks noChangeAspect="1"/>
          </p:cNvPicPr>
          <p:nvPr/>
        </p:nvPicPr>
        <p:blipFill rotWithShape="1">
          <a:blip r:embed="rId4"/>
          <a:srcRect t="-1" b="18985"/>
          <a:stretch/>
        </p:blipFill>
        <p:spPr>
          <a:xfrm>
            <a:off x="1694504" y="3542527"/>
            <a:ext cx="2951660" cy="2298940"/>
          </a:xfrm>
          <a:prstGeom prst="rect">
            <a:avLst/>
          </a:prstGeom>
        </p:spPr>
      </p:pic>
    </p:spTree>
    <p:extLst>
      <p:ext uri="{BB962C8B-B14F-4D97-AF65-F5344CB8AC3E}">
        <p14:creationId xmlns:p14="http://schemas.microsoft.com/office/powerpoint/2010/main" val="2984835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04250" y="2708695"/>
            <a:ext cx="1216863" cy="98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952136" y="5052204"/>
            <a:ext cx="1068977"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580627" y="4826479"/>
            <a:ext cx="440486"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图片 13"/>
          <p:cNvPicPr>
            <a:picLocks noChangeAspect="1"/>
          </p:cNvPicPr>
          <p:nvPr/>
        </p:nvPicPr>
        <p:blipFill rotWithShape="1">
          <a:blip r:embed="rId2"/>
          <a:srcRect t="-1" b="18985"/>
          <a:stretch/>
        </p:blipFill>
        <p:spPr>
          <a:xfrm>
            <a:off x="1597450" y="3478674"/>
            <a:ext cx="2951660" cy="2298940"/>
          </a:xfrm>
          <a:prstGeom prst="rect">
            <a:avLst/>
          </a:prstGeom>
        </p:spPr>
      </p:pic>
      <p:grpSp>
        <p:nvGrpSpPr>
          <p:cNvPr id="15" name="组合 14"/>
          <p:cNvGrpSpPr/>
          <p:nvPr/>
        </p:nvGrpSpPr>
        <p:grpSpPr>
          <a:xfrm>
            <a:off x="7526257" y="3458317"/>
            <a:ext cx="4200525" cy="2854565"/>
            <a:chOff x="6022975" y="2146936"/>
            <a:chExt cx="4200525" cy="2854565"/>
          </a:xfrm>
        </p:grpSpPr>
        <p:pic>
          <p:nvPicPr>
            <p:cNvPr id="16" name="Picture 2" descr="三句不离表情包人人都是”斗图怪“！表情包有何魔力？_CNMO"/>
            <p:cNvPicPr>
              <a:picLocks noChangeAspect="1" noChangeArrowheads="1"/>
            </p:cNvPicPr>
            <p:nvPr/>
          </p:nvPicPr>
          <p:blipFill rotWithShape="1">
            <a:blip r:embed="rId3">
              <a:extLst>
                <a:ext uri="{28A0092B-C50C-407E-A947-70E740481C1C}">
                  <a14:useLocalDpi xmlns:a14="http://schemas.microsoft.com/office/drawing/2010/main" val="0"/>
                </a:ext>
              </a:extLst>
            </a:blip>
            <a:srcRect b="26678"/>
            <a:stretch/>
          </p:blipFill>
          <p:spPr bwMode="auto">
            <a:xfrm>
              <a:off x="6022975" y="2146936"/>
              <a:ext cx="4200525" cy="226979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901132" y="4416726"/>
              <a:ext cx="1785668" cy="584775"/>
            </a:xfrm>
            <a:prstGeom prst="rect">
              <a:avLst/>
            </a:prstGeom>
            <a:noFill/>
          </p:spPr>
          <p:txBody>
            <a:bodyPr wrap="square" rtlCol="0">
              <a:spAutoFit/>
            </a:bodyPr>
            <a:lstStyle/>
            <a:p>
              <a:r>
                <a:rPr lang="zh-CN" altLang="en-US" sz="3200" b="1" dirty="0"/>
                <a:t>用</a:t>
              </a:r>
              <a:r>
                <a:rPr lang="en-US" altLang="zh-CN" sz="3200" b="1" dirty="0"/>
                <a:t>R</a:t>
              </a:r>
              <a:r>
                <a:rPr lang="zh-CN" altLang="en-US" sz="3200" b="1" dirty="0"/>
                <a:t>！！！</a:t>
              </a:r>
              <a:endParaRPr lang="zh-TW" altLang="en-US" sz="3200" b="1" dirty="0"/>
            </a:p>
          </p:txBody>
        </p:sp>
      </p:grpSp>
      <p:sp>
        <p:nvSpPr>
          <p:cNvPr id="18" name="文本框 17"/>
          <p:cNvSpPr txBox="1"/>
          <p:nvPr/>
        </p:nvSpPr>
        <p:spPr>
          <a:xfrm>
            <a:off x="711092" y="5958882"/>
            <a:ext cx="5816816" cy="584775"/>
          </a:xfrm>
          <a:prstGeom prst="rect">
            <a:avLst/>
          </a:prstGeom>
          <a:noFill/>
        </p:spPr>
        <p:txBody>
          <a:bodyPr wrap="square" rtlCol="0">
            <a:spAutoFit/>
          </a:bodyPr>
          <a:lstStyle/>
          <a:p>
            <a:r>
              <a:rPr lang="zh-CN" altLang="en-US" sz="3200" b="1" dirty="0"/>
              <a:t>分析数据要学一万个新软件</a:t>
            </a:r>
            <a:endParaRPr lang="zh-TW" altLang="en-US" sz="3200" b="1" dirty="0"/>
          </a:p>
        </p:txBody>
      </p:sp>
      <p:pic>
        <p:nvPicPr>
          <p:cNvPr id="8194" name="Picture 2" descr="stata-logo - Software Distribu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9751" y="5321926"/>
            <a:ext cx="84132" cy="7129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4030019" y="252426"/>
            <a:ext cx="4356552" cy="4235664"/>
            <a:chOff x="4412681" y="1139600"/>
            <a:chExt cx="3390393" cy="3296316"/>
          </a:xfrm>
        </p:grpSpPr>
        <p:pic>
          <p:nvPicPr>
            <p:cNvPr id="8210" name="Picture 18" descr="stata-logo - Software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083" y="3136946"/>
              <a:ext cx="883386" cy="74863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ATLAB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2681" y="1402968"/>
              <a:ext cx="1031772" cy="927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AS Tutorial for Beginners : r/sa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972" y="1139600"/>
              <a:ext cx="608198" cy="60819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plus - YouTub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27924" y="1463022"/>
              <a:ext cx="1275150" cy="127515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Spss Logo Png, Transparent Png - kindpng"/>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75757" y="2047797"/>
              <a:ext cx="1235098" cy="129254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mos - Psychology Research Portal"/>
            <p:cNvPicPr>
              <a:picLocks noChangeAspect="1" noChangeArrowheads="1"/>
            </p:cNvPicPr>
            <p:nvPr/>
          </p:nvPicPr>
          <p:blipFill rotWithShape="1">
            <a:blip r:embed="rId10">
              <a:extLst>
                <a:ext uri="{28A0092B-C50C-407E-A947-70E740481C1C}">
                  <a14:useLocalDpi xmlns:a14="http://schemas.microsoft.com/office/drawing/2010/main" val="0"/>
                </a:ext>
              </a:extLst>
            </a:blip>
            <a:srcRect l="27773" r="28067"/>
            <a:stretch/>
          </p:blipFill>
          <p:spPr bwMode="auto">
            <a:xfrm>
              <a:off x="4449056" y="2781872"/>
              <a:ext cx="959022" cy="86868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Download SmartPLS 4 - SmartPLS"/>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3070" y="3571062"/>
              <a:ext cx="864854" cy="86485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矩形 19"/>
          <p:cNvSpPr/>
          <p:nvPr/>
        </p:nvSpPr>
        <p:spPr>
          <a:xfrm>
            <a:off x="0" y="0"/>
            <a:ext cx="1640193" cy="677108"/>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3.1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理念</a:t>
            </a:r>
            <a:endParaRPr lang="en-US" altLang="zh-CN" sz="2000" b="1" dirty="0">
              <a:latin typeface="Times New Roman" panose="02020603050405020304" pitchFamily="18" charset="0"/>
              <a:cs typeface="Times New Roman" panose="02020603050405020304" pitchFamily="18" charset="0"/>
            </a:endParaRPr>
          </a:p>
          <a:p>
            <a:r>
              <a:rPr lang="en-US" altLang="zh-CN" b="1" dirty="0" smtClean="0"/>
              <a:t>3.1.1 </a:t>
            </a:r>
            <a:r>
              <a:rPr lang="zh-CN" altLang="en-US" b="1" dirty="0" smtClean="0"/>
              <a:t>即</a:t>
            </a:r>
            <a:r>
              <a:rPr lang="zh-CN" altLang="en-US" b="1" dirty="0"/>
              <a:t>学即用</a:t>
            </a:r>
          </a:p>
        </p:txBody>
      </p:sp>
    </p:spTree>
    <p:extLst>
      <p:ext uri="{BB962C8B-B14F-4D97-AF65-F5344CB8AC3E}">
        <p14:creationId xmlns:p14="http://schemas.microsoft.com/office/powerpoint/2010/main" val="5314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66481" y="1372567"/>
            <a:ext cx="10515600" cy="377429"/>
          </a:xfrm>
        </p:spPr>
        <p:txBody>
          <a:bodyPr>
            <a:normAutofit/>
          </a:bodyPr>
          <a:lstStyle/>
          <a:p>
            <a:r>
              <a:rPr kumimoji="1" lang="zh-CN" altLang="en-US" sz="1600" dirty="0"/>
              <a:t>随着互联网和计算机的广泛应用，人类产生和创造的数据量呈爆炸式增长</a:t>
            </a:r>
            <a:endParaRPr kumimoji="1" lang="en-US" altLang="zh-CN" sz="1600" dirty="0"/>
          </a:p>
        </p:txBody>
      </p:sp>
      <p:pic>
        <p:nvPicPr>
          <p:cNvPr id="5" name="图片 4" descr="图示&#10;&#10;描述已自动生成">
            <a:extLst>
              <a:ext uri="{FF2B5EF4-FFF2-40B4-BE49-F238E27FC236}">
                <a16:creationId xmlns:a16="http://schemas.microsoft.com/office/drawing/2014/main" xmlns="" id="{69FDD3C0-44B3-4C29-556A-D4F39912C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422" y="1939103"/>
            <a:ext cx="5719762" cy="4289821"/>
          </a:xfrm>
          <a:prstGeom prst="rect">
            <a:avLst/>
          </a:prstGeom>
        </p:spPr>
      </p:pic>
      <p:sp>
        <p:nvSpPr>
          <p:cNvPr id="4" name="矩形 3"/>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Tree>
    <p:extLst>
      <p:ext uri="{BB962C8B-B14F-4D97-AF65-F5344CB8AC3E}">
        <p14:creationId xmlns:p14="http://schemas.microsoft.com/office/powerpoint/2010/main" val="518895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04250" y="2708695"/>
            <a:ext cx="1216863" cy="98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952136" y="5052204"/>
            <a:ext cx="1068977"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580627" y="4826479"/>
            <a:ext cx="440486"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本框 17"/>
          <p:cNvSpPr txBox="1"/>
          <p:nvPr/>
        </p:nvSpPr>
        <p:spPr>
          <a:xfrm>
            <a:off x="721869" y="6016045"/>
            <a:ext cx="5816816" cy="584775"/>
          </a:xfrm>
          <a:prstGeom prst="rect">
            <a:avLst/>
          </a:prstGeom>
          <a:noFill/>
        </p:spPr>
        <p:txBody>
          <a:bodyPr wrap="square" rtlCol="0">
            <a:spAutoFit/>
          </a:bodyPr>
          <a:lstStyle/>
          <a:p>
            <a:r>
              <a:rPr lang="zh-CN" altLang="en-US" sz="3200" b="1" dirty="0"/>
              <a:t>这些漂亮的图都是怎么画的呀</a:t>
            </a:r>
            <a:endParaRPr lang="zh-TW" altLang="en-US" sz="3200" b="1" dirty="0"/>
          </a:p>
        </p:txBody>
      </p:sp>
      <p:pic>
        <p:nvPicPr>
          <p:cNvPr id="8194" name="Picture 2" descr="stata-logo - Software Distribu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9751" y="5321926"/>
            <a:ext cx="84132" cy="7129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2499833" y="457223"/>
            <a:ext cx="7075908" cy="3443706"/>
          </a:xfrm>
          <a:prstGeom prst="rect">
            <a:avLst/>
          </a:prstGeom>
        </p:spPr>
      </p:pic>
      <p:pic>
        <p:nvPicPr>
          <p:cNvPr id="14" name="图片 13"/>
          <p:cNvPicPr>
            <a:picLocks noChangeAspect="1"/>
          </p:cNvPicPr>
          <p:nvPr/>
        </p:nvPicPr>
        <p:blipFill rotWithShape="1">
          <a:blip r:embed="rId4"/>
          <a:srcRect t="-1" b="18985"/>
          <a:stretch/>
        </p:blipFill>
        <p:spPr>
          <a:xfrm>
            <a:off x="1623276" y="3512818"/>
            <a:ext cx="2951660" cy="2298940"/>
          </a:xfrm>
          <a:prstGeom prst="rect">
            <a:avLst/>
          </a:prstGeom>
        </p:spPr>
      </p:pic>
      <p:grpSp>
        <p:nvGrpSpPr>
          <p:cNvPr id="15" name="组合 14"/>
          <p:cNvGrpSpPr/>
          <p:nvPr/>
        </p:nvGrpSpPr>
        <p:grpSpPr>
          <a:xfrm>
            <a:off x="7349563" y="3646099"/>
            <a:ext cx="4200525" cy="2854565"/>
            <a:chOff x="6022975" y="2146936"/>
            <a:chExt cx="4200525" cy="2854565"/>
          </a:xfrm>
        </p:grpSpPr>
        <p:pic>
          <p:nvPicPr>
            <p:cNvPr id="16" name="Picture 2" descr="三句不离表情包人人都是”斗图怪“！表情包有何魔力？_CNMO"/>
            <p:cNvPicPr>
              <a:picLocks noChangeAspect="1" noChangeArrowheads="1"/>
            </p:cNvPicPr>
            <p:nvPr/>
          </p:nvPicPr>
          <p:blipFill rotWithShape="1">
            <a:blip r:embed="rId5">
              <a:extLst>
                <a:ext uri="{28A0092B-C50C-407E-A947-70E740481C1C}">
                  <a14:useLocalDpi xmlns:a14="http://schemas.microsoft.com/office/drawing/2010/main" val="0"/>
                </a:ext>
              </a:extLst>
            </a:blip>
            <a:srcRect b="26678"/>
            <a:stretch/>
          </p:blipFill>
          <p:spPr bwMode="auto">
            <a:xfrm>
              <a:off x="6022975" y="2146936"/>
              <a:ext cx="4200525" cy="226979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901132" y="4416726"/>
              <a:ext cx="1785668" cy="584775"/>
            </a:xfrm>
            <a:prstGeom prst="rect">
              <a:avLst/>
            </a:prstGeom>
            <a:noFill/>
          </p:spPr>
          <p:txBody>
            <a:bodyPr wrap="square" rtlCol="0">
              <a:spAutoFit/>
            </a:bodyPr>
            <a:lstStyle/>
            <a:p>
              <a:r>
                <a:rPr lang="zh-CN" altLang="en-US" sz="3200" b="1" dirty="0"/>
                <a:t>用</a:t>
              </a:r>
              <a:r>
                <a:rPr lang="en-US" altLang="zh-CN" sz="3200" b="1" dirty="0"/>
                <a:t>R</a:t>
              </a:r>
              <a:r>
                <a:rPr lang="zh-CN" altLang="en-US" sz="3200" b="1" dirty="0"/>
                <a:t>！！！</a:t>
              </a:r>
              <a:endParaRPr lang="zh-TW" altLang="en-US" sz="3200" b="1" dirty="0"/>
            </a:p>
          </p:txBody>
        </p:sp>
      </p:grpSp>
      <p:sp>
        <p:nvSpPr>
          <p:cNvPr id="13" name="矩形 12"/>
          <p:cNvSpPr/>
          <p:nvPr/>
        </p:nvSpPr>
        <p:spPr>
          <a:xfrm>
            <a:off x="0" y="0"/>
            <a:ext cx="1640193" cy="677108"/>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3.1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理念</a:t>
            </a:r>
            <a:endParaRPr lang="en-US" altLang="zh-CN" sz="2000" b="1" dirty="0">
              <a:latin typeface="Times New Roman" panose="02020603050405020304" pitchFamily="18" charset="0"/>
              <a:cs typeface="Times New Roman" panose="02020603050405020304" pitchFamily="18" charset="0"/>
            </a:endParaRPr>
          </a:p>
          <a:p>
            <a:r>
              <a:rPr lang="en-US" altLang="zh-CN" b="1" dirty="0" smtClean="0"/>
              <a:t>3.1.1 </a:t>
            </a:r>
            <a:r>
              <a:rPr lang="zh-CN" altLang="en-US" b="1" dirty="0" smtClean="0"/>
              <a:t>即</a:t>
            </a:r>
            <a:r>
              <a:rPr lang="zh-CN" altLang="en-US" b="1" dirty="0"/>
              <a:t>学即用</a:t>
            </a:r>
          </a:p>
        </p:txBody>
      </p:sp>
    </p:spTree>
    <p:extLst>
      <p:ext uri="{BB962C8B-B14F-4D97-AF65-F5344CB8AC3E}">
        <p14:creationId xmlns:p14="http://schemas.microsoft.com/office/powerpoint/2010/main" val="301348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04250" y="2708695"/>
            <a:ext cx="1216863" cy="98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952136" y="5052204"/>
            <a:ext cx="1068977"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580627" y="4826479"/>
            <a:ext cx="440486" cy="330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本框 17"/>
          <p:cNvSpPr txBox="1"/>
          <p:nvPr/>
        </p:nvSpPr>
        <p:spPr>
          <a:xfrm>
            <a:off x="711092" y="5646130"/>
            <a:ext cx="5816816" cy="1077218"/>
          </a:xfrm>
          <a:prstGeom prst="rect">
            <a:avLst/>
          </a:prstGeom>
          <a:noFill/>
        </p:spPr>
        <p:txBody>
          <a:bodyPr wrap="square" rtlCol="0">
            <a:spAutoFit/>
          </a:bodyPr>
          <a:lstStyle/>
          <a:p>
            <a:r>
              <a:rPr lang="zh-CN" altLang="en-US" sz="3200" b="1" dirty="0"/>
              <a:t>没学过</a:t>
            </a:r>
            <a:r>
              <a:rPr lang="en-US" altLang="zh-CN" sz="3200" b="1" dirty="0"/>
              <a:t>C, java,… </a:t>
            </a:r>
            <a:r>
              <a:rPr lang="zh-CN" altLang="en-US" sz="3200" b="1" dirty="0"/>
              <a:t>重复性的工作只能手动完成</a:t>
            </a:r>
            <a:r>
              <a:rPr lang="en-US" altLang="zh-CN" sz="3200" b="1" dirty="0"/>
              <a:t>……</a:t>
            </a:r>
            <a:endParaRPr lang="zh-TW" altLang="en-US" sz="3200" b="1" dirty="0"/>
          </a:p>
        </p:txBody>
      </p:sp>
      <p:pic>
        <p:nvPicPr>
          <p:cNvPr id="8194" name="Picture 2" descr="stata-logo - Software Distribu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9751" y="5321926"/>
            <a:ext cx="84132" cy="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2950409" y="-32597"/>
            <a:ext cx="6036240" cy="3955788"/>
          </a:xfrm>
          <a:prstGeom prst="rect">
            <a:avLst/>
          </a:prstGeom>
        </p:spPr>
      </p:pic>
      <p:pic>
        <p:nvPicPr>
          <p:cNvPr id="14" name="图片 13"/>
          <p:cNvPicPr>
            <a:picLocks noChangeAspect="1"/>
          </p:cNvPicPr>
          <p:nvPr/>
        </p:nvPicPr>
        <p:blipFill rotWithShape="1">
          <a:blip r:embed="rId4"/>
          <a:srcRect t="-1" b="18985"/>
          <a:stretch/>
        </p:blipFill>
        <p:spPr>
          <a:xfrm>
            <a:off x="1628967" y="3262693"/>
            <a:ext cx="2951660" cy="2298940"/>
          </a:xfrm>
          <a:prstGeom prst="rect">
            <a:avLst/>
          </a:prstGeom>
        </p:spPr>
      </p:pic>
      <p:grpSp>
        <p:nvGrpSpPr>
          <p:cNvPr id="15" name="组合 14"/>
          <p:cNvGrpSpPr/>
          <p:nvPr/>
        </p:nvGrpSpPr>
        <p:grpSpPr>
          <a:xfrm>
            <a:off x="7342206" y="3262693"/>
            <a:ext cx="4200525" cy="2854565"/>
            <a:chOff x="6022975" y="2146936"/>
            <a:chExt cx="4200525" cy="2854565"/>
          </a:xfrm>
        </p:grpSpPr>
        <p:pic>
          <p:nvPicPr>
            <p:cNvPr id="16" name="Picture 2" descr="三句不离表情包人人都是”斗图怪“！表情包有何魔力？_CNMO"/>
            <p:cNvPicPr>
              <a:picLocks noChangeAspect="1" noChangeArrowheads="1"/>
            </p:cNvPicPr>
            <p:nvPr/>
          </p:nvPicPr>
          <p:blipFill rotWithShape="1">
            <a:blip r:embed="rId5">
              <a:extLst>
                <a:ext uri="{28A0092B-C50C-407E-A947-70E740481C1C}">
                  <a14:useLocalDpi xmlns:a14="http://schemas.microsoft.com/office/drawing/2010/main" val="0"/>
                </a:ext>
              </a:extLst>
            </a:blip>
            <a:srcRect b="26678"/>
            <a:stretch/>
          </p:blipFill>
          <p:spPr bwMode="auto">
            <a:xfrm>
              <a:off x="6022975" y="2146936"/>
              <a:ext cx="4200525" cy="226979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6901132" y="4416726"/>
              <a:ext cx="1785668" cy="584775"/>
            </a:xfrm>
            <a:prstGeom prst="rect">
              <a:avLst/>
            </a:prstGeom>
            <a:noFill/>
          </p:spPr>
          <p:txBody>
            <a:bodyPr wrap="square" rtlCol="0">
              <a:spAutoFit/>
            </a:bodyPr>
            <a:lstStyle/>
            <a:p>
              <a:r>
                <a:rPr lang="zh-CN" altLang="en-US" sz="3200" b="1" dirty="0"/>
                <a:t>用</a:t>
              </a:r>
              <a:r>
                <a:rPr lang="en-US" altLang="zh-CN" sz="3200" b="1" dirty="0"/>
                <a:t>R</a:t>
              </a:r>
              <a:r>
                <a:rPr lang="zh-CN" altLang="en-US" sz="3200" b="1" dirty="0"/>
                <a:t>！！！</a:t>
              </a:r>
              <a:endParaRPr lang="zh-TW" altLang="en-US" sz="3200" b="1" dirty="0"/>
            </a:p>
          </p:txBody>
        </p:sp>
      </p:grpSp>
      <p:sp>
        <p:nvSpPr>
          <p:cNvPr id="13" name="矩形 12"/>
          <p:cNvSpPr/>
          <p:nvPr/>
        </p:nvSpPr>
        <p:spPr>
          <a:xfrm>
            <a:off x="0" y="0"/>
            <a:ext cx="1640193" cy="677108"/>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3.1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理念</a:t>
            </a:r>
            <a:endParaRPr lang="en-US" altLang="zh-CN" sz="2000" b="1" dirty="0">
              <a:latin typeface="Times New Roman" panose="02020603050405020304" pitchFamily="18" charset="0"/>
              <a:cs typeface="Times New Roman" panose="02020603050405020304" pitchFamily="18" charset="0"/>
            </a:endParaRPr>
          </a:p>
          <a:p>
            <a:r>
              <a:rPr lang="en-US" altLang="zh-CN" b="1" dirty="0" smtClean="0"/>
              <a:t>3.1.1 </a:t>
            </a:r>
            <a:r>
              <a:rPr lang="zh-CN" altLang="en-US" b="1" dirty="0" smtClean="0"/>
              <a:t>即</a:t>
            </a:r>
            <a:r>
              <a:rPr lang="zh-CN" altLang="en-US" b="1" dirty="0"/>
              <a:t>学即用</a:t>
            </a:r>
          </a:p>
        </p:txBody>
      </p:sp>
    </p:spTree>
    <p:extLst>
      <p:ext uri="{BB962C8B-B14F-4D97-AF65-F5344CB8AC3E}">
        <p14:creationId xmlns:p14="http://schemas.microsoft.com/office/powerpoint/2010/main" val="3575889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899" y="1367424"/>
            <a:ext cx="6207366" cy="4647426"/>
            <a:chOff x="296883" y="1488795"/>
            <a:chExt cx="6207366" cy="4647426"/>
          </a:xfrm>
        </p:grpSpPr>
        <p:sp>
          <p:nvSpPr>
            <p:cNvPr id="4" name="矩形 3"/>
            <p:cNvSpPr/>
            <p:nvPr/>
          </p:nvSpPr>
          <p:spPr>
            <a:xfrm>
              <a:off x="408249" y="1488795"/>
              <a:ext cx="6096000" cy="4647426"/>
            </a:xfrm>
            <a:prstGeom prst="rect">
              <a:avLst/>
            </a:prstGeom>
          </p:spPr>
          <p:txBody>
            <a:bodyPr>
              <a:spAutoFit/>
            </a:bodyPr>
            <a:lstStyle/>
            <a:p>
              <a:r>
                <a:rPr lang="zh-CN" altLang="en-US" sz="1600" dirty="0">
                  <a:latin typeface="宋体" panose="02010600030101010101" pitchFamily="2" charset="-122"/>
                  <a:ea typeface="宋体" panose="02010600030101010101" pitchFamily="2" charset="-122"/>
                </a:rPr>
                <a:t>第二章：如何开始使用</a:t>
              </a:r>
              <a:r>
                <a:rPr lang="en-US" altLang="zh-CN" sz="1600" dirty="0">
                  <a:latin typeface="宋体" panose="02010600030101010101" pitchFamily="2" charset="-122"/>
                  <a:ea typeface="宋体" panose="02010600030101010101" pitchFamily="2" charset="-122"/>
                </a:rPr>
                <a:t>R:</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学时）</a:t>
              </a:r>
            </a:p>
            <a:p>
              <a:r>
                <a:rPr lang="en-US" altLang="zh-CN" sz="1600" dirty="0">
                  <a:latin typeface="宋体" panose="02010600030101010101" pitchFamily="2" charset="-122"/>
                  <a:ea typeface="宋体" panose="02010600030101010101" pitchFamily="2" charset="-122"/>
                </a:rPr>
                <a:t>2.1 </a:t>
              </a:r>
              <a:r>
                <a:rPr lang="zh-CN" altLang="en-US" sz="1600" dirty="0">
                  <a:latin typeface="宋体" panose="02010600030101010101" pitchFamily="2" charset="-122"/>
                  <a:ea typeface="宋体" panose="02010600030101010101" pitchFamily="2" charset="-122"/>
                </a:rPr>
                <a:t>要解决的数据分析问题简介？</a:t>
              </a:r>
            </a:p>
            <a:p>
              <a:r>
                <a:rPr lang="en-US" altLang="zh-CN" sz="1600" dirty="0">
                  <a:latin typeface="宋体" panose="02010600030101010101" pitchFamily="2" charset="-122"/>
                  <a:ea typeface="宋体" panose="02010600030101010101" pitchFamily="2" charset="-122"/>
                </a:rPr>
                <a:t>2.1 </a:t>
              </a:r>
              <a:r>
                <a:rPr lang="zh-CN" altLang="en-US" sz="1600" dirty="0">
                  <a:latin typeface="宋体" panose="02010600030101010101" pitchFamily="2" charset="-122"/>
                  <a:ea typeface="宋体" panose="02010600030101010101" pitchFamily="2" charset="-122"/>
                </a:rPr>
                <a:t>如何安装？</a:t>
              </a:r>
            </a:p>
            <a:p>
              <a:r>
                <a:rPr lang="en-US" altLang="zh-CN" sz="1600" dirty="0">
                  <a:latin typeface="宋体" panose="02010600030101010101" pitchFamily="2" charset="-122"/>
                  <a:ea typeface="宋体" panose="02010600030101010101" pitchFamily="2" charset="-122"/>
                </a:rPr>
                <a:t>2.2 </a:t>
              </a:r>
              <a:r>
                <a:rPr lang="zh-CN" altLang="en-US" sz="1600" dirty="0">
                  <a:latin typeface="宋体" panose="02010600030101010101" pitchFamily="2" charset="-122"/>
                  <a:ea typeface="宋体" panose="02010600030101010101" pitchFamily="2" charset="-122"/>
                </a:rPr>
                <a:t>如何方便使用？</a:t>
              </a:r>
              <a:r>
                <a:rPr lang="en-US" altLang="zh-CN" sz="1600" dirty="0" err="1">
                  <a:latin typeface="宋体" panose="02010600030101010101" pitchFamily="2" charset="-122"/>
                  <a:ea typeface="宋体" panose="02010600030101010101" pitchFamily="2" charset="-122"/>
                </a:rPr>
                <a:t>RStudio</a:t>
              </a:r>
              <a:r>
                <a:rPr lang="zh-CN" altLang="en-US" sz="1600" dirty="0">
                  <a:latin typeface="宋体" panose="02010600030101010101" pitchFamily="2" charset="-122"/>
                  <a:ea typeface="宋体" panose="02010600030101010101" pitchFamily="2" charset="-122"/>
                </a:rPr>
                <a:t>的安装与界面介绍</a:t>
              </a: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第三章：如何导入数据（</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学时）</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3.1 </a:t>
              </a:r>
              <a:r>
                <a:rPr lang="zh-CN" altLang="en-US" sz="1600" dirty="0">
                  <a:latin typeface="宋体" panose="02010600030101010101" pitchFamily="2" charset="-122"/>
                  <a:ea typeface="宋体" panose="02010600030101010101" pitchFamily="2" charset="-122"/>
                </a:rPr>
                <a:t>路径与工作目录</a:t>
              </a:r>
            </a:p>
            <a:p>
              <a:r>
                <a:rPr lang="en-US" altLang="zh-CN" sz="1600" dirty="0">
                  <a:latin typeface="宋体" panose="02010600030101010101" pitchFamily="2" charset="-122"/>
                  <a:ea typeface="宋体" panose="02010600030101010101" pitchFamily="2" charset="-122"/>
                </a:rPr>
                <a:t>3.2 </a:t>
              </a:r>
              <a:r>
                <a:rPr lang="zh-CN" altLang="en-US" sz="1600" dirty="0">
                  <a:latin typeface="宋体" panose="02010600030101010101" pitchFamily="2" charset="-122"/>
                  <a:ea typeface="宋体" panose="02010600030101010101" pitchFamily="2" charset="-122"/>
                </a:rPr>
                <a:t>读取数据</a:t>
              </a:r>
            </a:p>
            <a:p>
              <a:r>
                <a:rPr lang="en-US" altLang="zh-CN" sz="1600" dirty="0">
                  <a:latin typeface="宋体" panose="02010600030101010101" pitchFamily="2" charset="-122"/>
                  <a:ea typeface="宋体" panose="02010600030101010101" pitchFamily="2" charset="-122"/>
                </a:rPr>
                <a:t>3.3 </a:t>
              </a:r>
              <a:r>
                <a:rPr lang="zh-CN" altLang="en-US" sz="1600" dirty="0">
                  <a:latin typeface="宋体" panose="02010600030101010101" pitchFamily="2" charset="-122"/>
                  <a:ea typeface="宋体" panose="02010600030101010101" pitchFamily="2" charset="-122"/>
                </a:rPr>
                <a:t>了解</a:t>
              </a:r>
              <a:r>
                <a:rPr lang="en-US" altLang="zh-CN" sz="1600" dirty="0">
                  <a:latin typeface="宋体" panose="02010600030101010101" pitchFamily="2" charset="-122"/>
                  <a:ea typeface="宋体" panose="02010600030101010101" pitchFamily="2" charset="-122"/>
                </a:rPr>
                <a:t>R</a:t>
              </a:r>
              <a:r>
                <a:rPr lang="zh-CN" altLang="en-US" sz="1600" dirty="0">
                  <a:latin typeface="宋体" panose="02010600030101010101" pitchFamily="2" charset="-122"/>
                  <a:ea typeface="宋体" panose="02010600030101010101" pitchFamily="2" charset="-122"/>
                </a:rPr>
                <a:t>里的数据 （</a:t>
              </a:r>
              <a:r>
                <a:rPr lang="en-US" altLang="zh-CN" sz="1600" dirty="0">
                  <a:latin typeface="宋体" panose="02010600030101010101" pitchFamily="2" charset="-122"/>
                  <a:ea typeface="宋体" panose="02010600030101010101" pitchFamily="2" charset="-122"/>
                </a:rPr>
                <a:t>R</a:t>
              </a:r>
              <a:r>
                <a:rPr lang="zh-CN" altLang="en-US" sz="1600" dirty="0">
                  <a:latin typeface="宋体" panose="02010600030101010101" pitchFamily="2" charset="-122"/>
                  <a:ea typeface="宋体" panose="02010600030101010101" pitchFamily="2" charset="-122"/>
                </a:rPr>
                <a:t>语言中的对象）</a:t>
              </a: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第四章：如何清理数据一 </a:t>
              </a:r>
              <a:r>
                <a:rPr lang="en-US" altLang="zh-CN" sz="1600" dirty="0">
                  <a:latin typeface="宋体" panose="02010600030101010101" pitchFamily="2" charset="-122"/>
                  <a:ea typeface="宋体" panose="02010600030101010101" pitchFamily="2" charset="-122"/>
                </a:rPr>
                <a:t>R</a:t>
              </a:r>
              <a:r>
                <a:rPr lang="zh-CN" altLang="en-US" sz="1600" dirty="0">
                  <a:latin typeface="宋体" panose="02010600030101010101" pitchFamily="2" charset="-122"/>
                  <a:ea typeface="宋体" panose="02010600030101010101" pitchFamily="2" charset="-122"/>
                </a:rPr>
                <a:t>语言编程基础（</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学时）</a:t>
              </a:r>
            </a:p>
            <a:p>
              <a:r>
                <a:rPr lang="en-US" altLang="zh-CN" sz="1600" dirty="0">
                  <a:latin typeface="宋体" panose="02010600030101010101" pitchFamily="2" charset="-122"/>
                  <a:ea typeface="宋体" panose="02010600030101010101" pitchFamily="2" charset="-122"/>
                </a:rPr>
                <a:t>4.1 R</a:t>
              </a:r>
              <a:r>
                <a:rPr lang="zh-CN" altLang="en-US" sz="1600" dirty="0">
                  <a:latin typeface="宋体" panose="02010600030101010101" pitchFamily="2" charset="-122"/>
                  <a:ea typeface="宋体" panose="02010600030101010101" pitchFamily="2" charset="-122"/>
                </a:rPr>
                <a:t>对象的操控</a:t>
              </a:r>
            </a:p>
            <a:p>
              <a:r>
                <a:rPr lang="en-US" altLang="zh-CN" sz="1600" dirty="0">
                  <a:latin typeface="宋体" panose="02010600030101010101" pitchFamily="2" charset="-122"/>
                  <a:ea typeface="宋体" panose="02010600030101010101" pitchFamily="2" charset="-122"/>
                </a:rPr>
                <a:t>4.2 </a:t>
              </a:r>
              <a:r>
                <a:rPr lang="zh-CN" altLang="en-US" sz="1600" dirty="0">
                  <a:latin typeface="宋体" panose="02010600030101010101" pitchFamily="2" charset="-122"/>
                  <a:ea typeface="宋体" panose="02010600030101010101" pitchFamily="2" charset="-122"/>
                </a:rPr>
                <a:t>逻辑运算</a:t>
              </a:r>
            </a:p>
            <a:p>
              <a:r>
                <a:rPr lang="en-US" altLang="zh-CN" sz="1600" dirty="0">
                  <a:latin typeface="宋体" panose="02010600030101010101" pitchFamily="2" charset="-122"/>
                  <a:ea typeface="宋体" panose="02010600030101010101" pitchFamily="2" charset="-122"/>
                </a:rPr>
                <a:t>4.3 </a:t>
              </a:r>
              <a:r>
                <a:rPr lang="zh-CN" altLang="en-US" sz="1600" dirty="0">
                  <a:latin typeface="宋体" panose="02010600030101010101" pitchFamily="2" charset="-122"/>
                  <a:ea typeface="宋体" panose="02010600030101010101" pitchFamily="2" charset="-122"/>
                </a:rPr>
                <a:t>函数</a:t>
              </a:r>
            </a:p>
          </p:txBody>
        </p:sp>
        <p:cxnSp>
          <p:nvCxnSpPr>
            <p:cNvPr id="16" name="直接连接符 15"/>
            <p:cNvCxnSpPr/>
            <p:nvPr/>
          </p:nvCxnSpPr>
          <p:spPr>
            <a:xfrm>
              <a:off x="296883" y="1531829"/>
              <a:ext cx="0" cy="46043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0" y="0"/>
            <a:ext cx="160172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3.2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内容</a:t>
            </a:r>
            <a:endParaRPr lang="en-US" altLang="zh-CN" sz="2000" b="1"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clrChange>
              <a:clrFrom>
                <a:srgbClr val="EDEDED"/>
              </a:clrFrom>
              <a:clrTo>
                <a:srgbClr val="EDEDED">
                  <a:alpha val="0"/>
                </a:srgbClr>
              </a:clrTo>
            </a:clrChange>
            <a:extLst>
              <a:ext uri="{28A0092B-C50C-407E-A947-70E740481C1C}">
                <a14:useLocalDpi xmlns:a14="http://schemas.microsoft.com/office/drawing/2010/main" val="0"/>
              </a:ext>
            </a:extLst>
          </a:blip>
          <a:stretch>
            <a:fillRect/>
          </a:stretch>
        </p:blipFill>
        <p:spPr>
          <a:xfrm>
            <a:off x="6086907" y="2926392"/>
            <a:ext cx="5172075" cy="1123950"/>
          </a:xfrm>
          <a:prstGeom prst="rect">
            <a:avLst/>
          </a:prstGeom>
        </p:spPr>
      </p:pic>
      <p:pic>
        <p:nvPicPr>
          <p:cNvPr id="1038" name="Picture 14" descr="R and RStudi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0106" y="384127"/>
            <a:ext cx="2143124"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0595" y="529830"/>
            <a:ext cx="1857228" cy="1851718"/>
          </a:xfrm>
          <a:prstGeom prst="rect">
            <a:avLst/>
          </a:prstGeom>
        </p:spPr>
      </p:pic>
      <p:pic>
        <p:nvPicPr>
          <p:cNvPr id="1042" name="Picture 18" descr="Java if...else (With Examp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88" y="4229180"/>
            <a:ext cx="5010114" cy="2313002"/>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0" y="998092"/>
            <a:ext cx="2981907" cy="369332"/>
          </a:xfrm>
          <a:prstGeom prst="rect">
            <a:avLst/>
          </a:prstGeom>
        </p:spPr>
        <p:txBody>
          <a:bodyPr wrap="none">
            <a:spAutoFit/>
          </a:bodyPr>
          <a:lstStyle/>
          <a:p>
            <a:r>
              <a:rPr lang="en-US" altLang="zh-CN" b="1" dirty="0" smtClean="0">
                <a:latin typeface="宋体" panose="02010600030101010101" pitchFamily="2" charset="-122"/>
                <a:ea typeface="宋体" panose="02010600030101010101" pitchFamily="2" charset="-122"/>
              </a:rPr>
              <a:t>3.2.1 R</a:t>
            </a:r>
            <a:r>
              <a:rPr lang="zh-CN" altLang="en-US" b="1" dirty="0">
                <a:latin typeface="宋体" panose="02010600030101010101" pitchFamily="2" charset="-122"/>
                <a:ea typeface="宋体" panose="02010600030101010101" pitchFamily="2" charset="-122"/>
              </a:rPr>
              <a:t>的基础操作（</a:t>
            </a:r>
            <a:r>
              <a:rPr lang="en-US" altLang="zh-CN" b="1" dirty="0">
                <a:latin typeface="宋体" panose="02010600030101010101" pitchFamily="2" charset="-122"/>
                <a:ea typeface="宋体" panose="02010600030101010101" pitchFamily="2" charset="-122"/>
              </a:rPr>
              <a:t>2-4</a:t>
            </a:r>
            <a:r>
              <a:rPr lang="zh-CN" altLang="en-US" b="1" dirty="0">
                <a:latin typeface="宋体" panose="02010600030101010101" pitchFamily="2" charset="-122"/>
                <a:ea typeface="宋体" panose="02010600030101010101" pitchFamily="2" charset="-122"/>
              </a:rPr>
              <a:t>）</a:t>
            </a:r>
            <a:endParaRPr lang="zh-TW" altLang="en-US"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9162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999617" y="4347275"/>
            <a:ext cx="5192383" cy="1815882"/>
          </a:xfrm>
          <a:prstGeom prst="rect">
            <a:avLst/>
          </a:prstGeom>
          <a:noFill/>
        </p:spPr>
        <p:txBody>
          <a:bodyPr wrap="none" lIns="91440" tIns="45720" rIns="91440" bIns="45720">
            <a:spAutoFit/>
          </a:bodyPr>
          <a:lstStyle/>
          <a:p>
            <a:r>
              <a:rPr lang="en-US" altLang="zh-CN" sz="2800" b="1" cap="none" spc="50" dirty="0">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ggplot(</a:t>
            </a:r>
            <a:r>
              <a:rPr lang="en-US" altLang="zh-CN" sz="2800" b="1" cap="none" spc="50" dirty="0" err="1">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df.plot</a:t>
            </a:r>
            <a:r>
              <a:rPr lang="en-US" altLang="zh-CN" sz="2800" b="1" cap="none" spc="50" dirty="0">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 ase(x = x, y = y) +</a:t>
            </a:r>
          </a:p>
          <a:p>
            <a:r>
              <a:rPr lang="en-US" altLang="zh-CN" sz="2800" b="1" spc="50" dirty="0">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 geom_errorbar() +</a:t>
            </a:r>
          </a:p>
          <a:p>
            <a:r>
              <a:rPr lang="en-US" altLang="zh-CN" sz="2800" b="1" spc="50" dirty="0">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 geom_line() +</a:t>
            </a:r>
          </a:p>
          <a:p>
            <a:r>
              <a:rPr lang="en-US" altLang="zh-CN" sz="2800" b="1" spc="50" dirty="0">
                <a:ln w="9525" cmpd="sng">
                  <a:solidFill>
                    <a:schemeClr val="accent1"/>
                  </a:solidFill>
                  <a:prstDash val="solid"/>
                </a:ln>
                <a:solidFill>
                  <a:srgbClr val="70AD47">
                    <a:tint val="1000"/>
                  </a:srgbClr>
                </a:solidFill>
                <a:effectLst>
                  <a:glow rad="38100">
                    <a:schemeClr val="accent1">
                      <a:alpha val="40000"/>
                    </a:schemeClr>
                  </a:glow>
                </a:effectLst>
                <a:ea typeface="宋体" panose="02010600030101010101" pitchFamily="2" charset="-122"/>
                <a:cs typeface="Times New Roman" panose="02020603050405020304" pitchFamily="18" charset="0"/>
              </a:rPr>
              <a:t> theme() </a:t>
            </a:r>
            <a:endParaRPr lang="en-US" altLang="zh-CN" sz="2800" b="1" spc="50" dirty="0">
              <a:ln w="9525" cmpd="sng">
                <a:solidFill>
                  <a:schemeClr val="accent1"/>
                </a:solidFill>
                <a:prstDash val="solid"/>
              </a:ln>
              <a:solidFill>
                <a:srgbClr val="70AD47">
                  <a:tint val="1000"/>
                </a:srgbClr>
              </a:solidFill>
              <a:effectLst>
                <a:glow rad="38100">
                  <a:schemeClr val="accent1">
                    <a:alpha val="40000"/>
                  </a:schemeClr>
                </a:glow>
              </a:effectLst>
              <a:cs typeface="Times New Roman" panose="02020603050405020304" pitchFamily="18" charset="0"/>
            </a:endParaRPr>
          </a:p>
        </p:txBody>
      </p:sp>
      <p:sp>
        <p:nvSpPr>
          <p:cNvPr id="8" name="矩形 7"/>
          <p:cNvSpPr/>
          <p:nvPr/>
        </p:nvSpPr>
        <p:spPr>
          <a:xfrm>
            <a:off x="0" y="1020048"/>
            <a:ext cx="2398413" cy="369332"/>
          </a:xfrm>
          <a:prstGeom prst="rect">
            <a:avLst/>
          </a:prstGeom>
        </p:spPr>
        <p:txBody>
          <a:bodyPr wrap="none">
            <a:spAutoFit/>
          </a:bodyPr>
          <a:lstStyle/>
          <a:p>
            <a:r>
              <a:rPr lang="en-US" altLang="zh-TW" b="1" dirty="0" smtClean="0">
                <a:latin typeface="宋体" panose="02010600030101010101" pitchFamily="2" charset="-122"/>
                <a:ea typeface="宋体" panose="02010600030101010101" pitchFamily="2" charset="-122"/>
              </a:rPr>
              <a:t>3.2.2 </a:t>
            </a:r>
            <a:r>
              <a:rPr lang="zh-TW" altLang="en-US" b="1" dirty="0" smtClean="0">
                <a:latin typeface="宋体" panose="02010600030101010101" pitchFamily="2" charset="-122"/>
                <a:ea typeface="宋体" panose="02010600030101010101" pitchFamily="2" charset="-122"/>
              </a:rPr>
              <a:t>数据</a:t>
            </a:r>
            <a:r>
              <a:rPr lang="zh-TW" altLang="en-US" b="1" dirty="0">
                <a:latin typeface="宋体" panose="02010600030101010101" pitchFamily="2" charset="-122"/>
                <a:ea typeface="宋体" panose="02010600030101010101" pitchFamily="2" charset="-122"/>
              </a:rPr>
              <a:t>清洗（5）</a:t>
            </a:r>
          </a:p>
        </p:txBody>
      </p:sp>
      <p:sp>
        <p:nvSpPr>
          <p:cNvPr id="10" name="矩形 9"/>
          <p:cNvSpPr/>
          <p:nvPr/>
        </p:nvSpPr>
        <p:spPr>
          <a:xfrm>
            <a:off x="0" y="4291523"/>
            <a:ext cx="2634054" cy="369332"/>
          </a:xfrm>
          <a:prstGeom prst="rect">
            <a:avLst/>
          </a:prstGeom>
        </p:spPr>
        <p:txBody>
          <a:bodyPr wrap="none">
            <a:spAutoFit/>
          </a:bodyPr>
          <a:lstStyle/>
          <a:p>
            <a:r>
              <a:rPr lang="en-US" altLang="zh-TW" b="1" dirty="0" smtClean="0">
                <a:latin typeface="宋体" panose="02010600030101010101" pitchFamily="2" charset="-122"/>
                <a:ea typeface="宋体" panose="02010600030101010101" pitchFamily="2" charset="-122"/>
              </a:rPr>
              <a:t>3.2.3 </a:t>
            </a:r>
            <a:r>
              <a:rPr lang="zh-TW" altLang="en-US" b="1" dirty="0" smtClean="0">
                <a:latin typeface="宋体" panose="02010600030101010101" pitchFamily="2" charset="-122"/>
                <a:ea typeface="宋体" panose="02010600030101010101" pitchFamily="2" charset="-122"/>
              </a:rPr>
              <a:t>可视化</a:t>
            </a:r>
            <a:r>
              <a:rPr lang="zh-TW" altLang="en-US" b="1" dirty="0">
                <a:latin typeface="宋体" panose="02010600030101010101" pitchFamily="2" charset="-122"/>
                <a:ea typeface="宋体" panose="02010600030101010101" pitchFamily="2" charset="-122"/>
              </a:rPr>
              <a:t>（6, 11）</a:t>
            </a:r>
          </a:p>
        </p:txBody>
      </p:sp>
      <p:grpSp>
        <p:nvGrpSpPr>
          <p:cNvPr id="23" name="组合 22"/>
          <p:cNvGrpSpPr/>
          <p:nvPr/>
        </p:nvGrpSpPr>
        <p:grpSpPr>
          <a:xfrm>
            <a:off x="339915" y="1397874"/>
            <a:ext cx="6100518" cy="1077218"/>
            <a:chOff x="184639" y="1438488"/>
            <a:chExt cx="6100518" cy="1077218"/>
          </a:xfrm>
        </p:grpSpPr>
        <p:sp>
          <p:nvSpPr>
            <p:cNvPr id="7" name="矩形 6"/>
            <p:cNvSpPr/>
            <p:nvPr/>
          </p:nvSpPr>
          <p:spPr>
            <a:xfrm>
              <a:off x="189157" y="1438488"/>
              <a:ext cx="6096000" cy="1077218"/>
            </a:xfrm>
            <a:prstGeom prst="rect">
              <a:avLst/>
            </a:prstGeom>
          </p:spPr>
          <p:txBody>
            <a:bodyPr>
              <a:spAutoFit/>
            </a:bodyPr>
            <a:lstStyle/>
            <a:p>
              <a:r>
                <a:rPr lang="zh-CN" altLang="en-US" sz="1600" dirty="0"/>
                <a:t>第五章：如何清理数据二 数据的预处理（</a:t>
              </a:r>
              <a:r>
                <a:rPr lang="en-US" altLang="zh-CN" sz="1600" dirty="0"/>
                <a:t>3</a:t>
              </a:r>
              <a:r>
                <a:rPr lang="zh-CN" altLang="en-US" sz="1600" dirty="0"/>
                <a:t>学时）</a:t>
              </a:r>
            </a:p>
            <a:p>
              <a:r>
                <a:rPr lang="en-US" altLang="zh-CN" sz="1600" dirty="0"/>
                <a:t>5.1 </a:t>
              </a:r>
              <a:r>
                <a:rPr lang="zh-CN" altLang="en-US" sz="1600" dirty="0"/>
                <a:t>数据预处理准备</a:t>
              </a:r>
            </a:p>
            <a:p>
              <a:r>
                <a:rPr lang="en-US" altLang="zh-CN" sz="1600" dirty="0"/>
                <a:t>5.2 </a:t>
              </a:r>
              <a:r>
                <a:rPr lang="zh-CN" altLang="en-US" sz="1600" dirty="0"/>
                <a:t>数据预处理的基本操作</a:t>
              </a:r>
            </a:p>
            <a:p>
              <a:r>
                <a:rPr lang="en-US" altLang="zh-CN" sz="1600" dirty="0"/>
                <a:t>5.3 </a:t>
              </a:r>
              <a:r>
                <a:rPr lang="zh-CN" altLang="en-US" sz="1600" dirty="0"/>
                <a:t>数据预处理的进阶操作</a:t>
              </a:r>
            </a:p>
          </p:txBody>
        </p:sp>
        <p:cxnSp>
          <p:nvCxnSpPr>
            <p:cNvPr id="13" name="直接连接符 12"/>
            <p:cNvCxnSpPr/>
            <p:nvPr/>
          </p:nvCxnSpPr>
          <p:spPr>
            <a:xfrm>
              <a:off x="184639" y="1627398"/>
              <a:ext cx="0" cy="84802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39915" y="4695995"/>
            <a:ext cx="6784752" cy="1354217"/>
            <a:chOff x="170870" y="4685829"/>
            <a:chExt cx="6784752" cy="1354217"/>
          </a:xfrm>
        </p:grpSpPr>
        <p:sp>
          <p:nvSpPr>
            <p:cNvPr id="12" name="矩形 11"/>
            <p:cNvSpPr/>
            <p:nvPr/>
          </p:nvSpPr>
          <p:spPr>
            <a:xfrm>
              <a:off x="189157" y="4685829"/>
              <a:ext cx="6766465" cy="1354217"/>
            </a:xfrm>
            <a:prstGeom prst="rect">
              <a:avLst/>
            </a:prstGeom>
          </p:spPr>
          <p:txBody>
            <a:bodyPr wrap="square">
              <a:spAutoFit/>
            </a:bodyPr>
            <a:lstStyle/>
            <a:p>
              <a:r>
                <a:rPr lang="zh-CN" altLang="en-US" sz="1600" dirty="0"/>
                <a:t>第六章：如何探索数据</a:t>
              </a:r>
              <a:r>
                <a:rPr lang="en-US" altLang="zh-CN" sz="1600" dirty="0"/>
                <a:t>: </a:t>
              </a:r>
            </a:p>
            <a:p>
              <a:r>
                <a:rPr lang="en-US" altLang="zh-CN" sz="1600" dirty="0"/>
                <a:t>	</a:t>
              </a:r>
              <a:r>
                <a:rPr lang="zh-CN" altLang="en-US" sz="1600" dirty="0"/>
                <a:t>描述性统计与数据可视化基础（</a:t>
              </a:r>
              <a:r>
                <a:rPr lang="en-US" altLang="zh-CN" sz="1600" dirty="0"/>
                <a:t>3</a:t>
              </a:r>
              <a:r>
                <a:rPr lang="zh-CN" altLang="en-US" sz="1600" dirty="0"/>
                <a:t>学时）</a:t>
              </a:r>
            </a:p>
            <a:p>
              <a:r>
                <a:rPr lang="en-US" altLang="zh-CN" sz="1600" dirty="0"/>
                <a:t>6.1 </a:t>
              </a:r>
              <a:r>
                <a:rPr lang="zh-CN" altLang="en-US" sz="1600" dirty="0"/>
                <a:t>描述性统计</a:t>
              </a:r>
            </a:p>
            <a:p>
              <a:r>
                <a:rPr lang="en-US" altLang="zh-CN" sz="1600" dirty="0"/>
                <a:t>6.2 ggplot2</a:t>
              </a:r>
              <a:r>
                <a:rPr lang="zh-CN" altLang="en-US" sz="1600" dirty="0"/>
                <a:t>的基本使用</a:t>
              </a:r>
            </a:p>
            <a:p>
              <a:r>
                <a:rPr lang="en-US" altLang="zh-CN" sz="1600" dirty="0"/>
                <a:t>6.3 ggplot2</a:t>
              </a:r>
              <a:r>
                <a:rPr lang="zh-CN" altLang="en-US" sz="1600" dirty="0"/>
                <a:t>的元素控制</a:t>
              </a:r>
              <a:endParaRPr lang="en-US" altLang="zh-CN" sz="1600" dirty="0"/>
            </a:p>
          </p:txBody>
        </p:sp>
        <p:cxnSp>
          <p:nvCxnSpPr>
            <p:cNvPr id="22" name="直接连接符 21"/>
            <p:cNvCxnSpPr/>
            <p:nvPr/>
          </p:nvCxnSpPr>
          <p:spPr>
            <a:xfrm>
              <a:off x="170870" y="5020577"/>
              <a:ext cx="0" cy="84802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6999617" y="508687"/>
            <a:ext cx="4687502" cy="2677656"/>
          </a:xfrm>
          <a:prstGeom prst="rect">
            <a:avLst/>
          </a:prstGeom>
          <a:noFill/>
        </p:spPr>
        <p:txBody>
          <a:bodyPr wrap="none" lIns="91440" tIns="45720" rIns="91440" bIns="45720">
            <a:spAutoFit/>
          </a:bodyPr>
          <a:lstStyle/>
          <a:p>
            <a:r>
              <a:rPr lang="en-US" altLang="zh-CN" sz="28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df.clean &lt;- df.raw</a:t>
            </a:r>
            <a:r>
              <a:rPr lang="en-US" altLang="zh-CN" sz="2800" b="1"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   </a:t>
            </a:r>
            <a:r>
              <a:rPr lang="en-US" altLang="zh-CN" sz="28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%&gt;%</a:t>
            </a:r>
          </a:p>
          <a:p>
            <a:r>
              <a:rPr lang="en-US" altLang="zh-CN" sz="2800" b="1" cap="none" spc="50" dirty="0">
                <a:ln w="9525" cmpd="sng">
                  <a:solidFill>
                    <a:schemeClr val="accent2"/>
                  </a:solidFill>
                  <a:prstDash val="solid"/>
                </a:ln>
                <a:solidFill>
                  <a:srgbClr val="70AD47">
                    <a:tint val="1000"/>
                  </a:srgbClr>
                </a:solidFill>
                <a:effectLst>
                  <a:glow rad="38100">
                    <a:schemeClr val="accent2">
                      <a:alpha val="40000"/>
                    </a:schemeClr>
                  </a:glow>
                </a:effectLst>
                <a:ea typeface="宋体" panose="02010600030101010101" pitchFamily="2" charset="-122"/>
                <a:cs typeface="Times New Roman" panose="02020603050405020304" pitchFamily="18" charset="0"/>
              </a:rPr>
              <a:t> dplyr::filter()		%&gt;%</a:t>
            </a:r>
          </a:p>
          <a:p>
            <a:r>
              <a:rPr lang="en-US" altLang="zh-CN" sz="28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dplyr::mutate()		%&gt;% </a:t>
            </a:r>
            <a:endParaRPr lang="zh-CN" altLang="en-US" sz="28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endParaRPr>
          </a:p>
          <a:p>
            <a:r>
              <a:rPr lang="en-US" altLang="zh-CN" sz="28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dplyr::group_by()	%&gt;%</a:t>
            </a:r>
          </a:p>
          <a:p>
            <a:r>
              <a:rPr lang="en-US" altLang="zh-CN" sz="28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dplyr::summarize()	%&gt;%</a:t>
            </a:r>
          </a:p>
          <a:p>
            <a:r>
              <a:rPr lang="en-US" altLang="zh-CN" sz="2800" b="1" spc="50" dirty="0">
                <a:ln w="9525" cmpd="sng">
                  <a:solidFill>
                    <a:schemeClr val="accent2"/>
                  </a:solidFill>
                  <a:prstDash val="solid"/>
                </a:ln>
                <a:solidFill>
                  <a:srgbClr val="70AD47">
                    <a:tint val="1000"/>
                  </a:srgbClr>
                </a:solidFill>
                <a:effectLst>
                  <a:glow rad="38100">
                    <a:schemeClr val="accent2">
                      <a:alpha val="40000"/>
                    </a:schemeClr>
                  </a:glow>
                </a:effectLst>
                <a:cs typeface="Times New Roman" panose="02020603050405020304" pitchFamily="18" charset="0"/>
              </a:rPr>
              <a:t> dplyr::ungroup()		%&gt;%</a:t>
            </a:r>
          </a:p>
        </p:txBody>
      </p:sp>
      <p:pic>
        <p:nvPicPr>
          <p:cNvPr id="28" name="Picture 8" descr="6 Data Manipulation using dplyr | EngleLab: useRgu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8481" y="1032073"/>
            <a:ext cx="1407186" cy="16308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reate Elegant Data Visualisations Using the Grammar of Graphics • ggplo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024" y="4260722"/>
            <a:ext cx="1388100" cy="1607882"/>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0" y="0"/>
            <a:ext cx="160172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3.2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内容</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326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920997"/>
            <a:ext cx="2632452" cy="369332"/>
          </a:xfrm>
          <a:prstGeom prst="rect">
            <a:avLst/>
          </a:prstGeom>
        </p:spPr>
        <p:txBody>
          <a:bodyPr wrap="none">
            <a:spAutoFit/>
          </a:bodyPr>
          <a:lstStyle/>
          <a:p>
            <a:r>
              <a:rPr lang="en-US" altLang="zh-TW" b="1" dirty="0" smtClean="0">
                <a:latin typeface="宋体" panose="02010600030101010101" pitchFamily="2" charset="-122"/>
                <a:ea typeface="宋体" panose="02010600030101010101" pitchFamily="2" charset="-122"/>
                <a:cs typeface="Times New Roman" panose="02020603050405020304" pitchFamily="18" charset="0"/>
              </a:rPr>
              <a:t>3.2.4 </a:t>
            </a:r>
            <a:r>
              <a:rPr lang="zh-TW" altLang="en-US" b="1" dirty="0" smtClean="0">
                <a:latin typeface="宋体" panose="02010600030101010101" pitchFamily="2" charset="-122"/>
                <a:ea typeface="宋体" panose="02010600030101010101" pitchFamily="2" charset="-122"/>
                <a:cs typeface="Times New Roman" panose="02020603050405020304" pitchFamily="18" charset="0"/>
              </a:rPr>
              <a:t>数据分析</a:t>
            </a:r>
            <a:r>
              <a:rPr lang="zh-TW" altLang="en-US" b="1" dirty="0">
                <a:latin typeface="宋体" panose="02010600030101010101" pitchFamily="2" charset="-122"/>
                <a:ea typeface="宋体" panose="02010600030101010101" pitchFamily="2" charset="-122"/>
                <a:cs typeface="Times New Roman" panose="02020603050405020304" pitchFamily="18" charset="0"/>
              </a:rPr>
              <a:t>（7-9）</a:t>
            </a:r>
          </a:p>
        </p:txBody>
      </p:sp>
      <p:grpSp>
        <p:nvGrpSpPr>
          <p:cNvPr id="6" name="组合 5"/>
          <p:cNvGrpSpPr/>
          <p:nvPr/>
        </p:nvGrpSpPr>
        <p:grpSpPr>
          <a:xfrm>
            <a:off x="302067" y="1378046"/>
            <a:ext cx="6100576" cy="4247317"/>
            <a:chOff x="440495" y="1364708"/>
            <a:chExt cx="6100576" cy="4247317"/>
          </a:xfrm>
        </p:grpSpPr>
        <p:sp>
          <p:nvSpPr>
            <p:cNvPr id="15" name="矩形 14"/>
            <p:cNvSpPr/>
            <p:nvPr/>
          </p:nvSpPr>
          <p:spPr>
            <a:xfrm>
              <a:off x="445071" y="1364708"/>
              <a:ext cx="6096000" cy="4247317"/>
            </a:xfrm>
            <a:prstGeom prst="rect">
              <a:avLst/>
            </a:prstGeom>
          </p:spPr>
          <p:txBody>
            <a:bodyPr>
              <a:spAutoFit/>
            </a:bodyPr>
            <a:lstStyle/>
            <a:p>
              <a:r>
                <a:rPr lang="zh-CN" altLang="en-US" dirty="0"/>
                <a:t>第七章：如何进行基本的数据分析</a:t>
              </a:r>
              <a:r>
                <a:rPr lang="en-US" altLang="zh-CN" dirty="0"/>
                <a:t>: t-test</a:t>
              </a:r>
              <a:r>
                <a:rPr lang="zh-CN" altLang="en-US" dirty="0"/>
                <a:t>和</a:t>
              </a:r>
              <a:r>
                <a:rPr lang="en-US" altLang="zh-CN" dirty="0" err="1"/>
                <a:t>anova</a:t>
              </a:r>
              <a:r>
                <a:rPr lang="zh-CN" altLang="en-US" dirty="0"/>
                <a:t>（</a:t>
              </a:r>
              <a:r>
                <a:rPr lang="en-US" altLang="zh-CN" dirty="0"/>
                <a:t>3</a:t>
              </a:r>
              <a:r>
                <a:rPr lang="zh-CN" altLang="en-US" dirty="0"/>
                <a:t>学时）</a:t>
              </a:r>
            </a:p>
            <a:p>
              <a:r>
                <a:rPr lang="en-US" altLang="zh-CN" dirty="0"/>
                <a:t>7.1 </a:t>
              </a:r>
              <a:r>
                <a:rPr lang="zh-CN" altLang="en-US" dirty="0"/>
                <a:t>语法实现</a:t>
              </a:r>
            </a:p>
            <a:p>
              <a:r>
                <a:rPr lang="en-US" altLang="zh-CN" dirty="0"/>
                <a:t>7.2 </a:t>
              </a:r>
              <a:r>
                <a:rPr lang="zh-CN" altLang="en-US" dirty="0"/>
                <a:t>分析的流程</a:t>
              </a:r>
              <a:endParaRPr lang="en-US" altLang="zh-CN" dirty="0"/>
            </a:p>
            <a:p>
              <a:endParaRPr lang="en-US" altLang="zh-CN" dirty="0"/>
            </a:p>
            <a:p>
              <a:endParaRPr lang="en-US" altLang="zh-CN" dirty="0"/>
            </a:p>
            <a:p>
              <a:endParaRPr lang="zh-CN" altLang="en-US" dirty="0"/>
            </a:p>
            <a:p>
              <a:r>
                <a:rPr lang="zh-CN" altLang="en-US" dirty="0"/>
                <a:t>第八章：如何进行基本的数据分析</a:t>
              </a:r>
              <a:r>
                <a:rPr lang="en-US" altLang="zh-CN" dirty="0"/>
                <a:t>: </a:t>
              </a:r>
              <a:r>
                <a:rPr lang="zh-CN" altLang="en-US" dirty="0"/>
                <a:t>相关与回归（</a:t>
              </a:r>
              <a:r>
                <a:rPr lang="en-US" altLang="zh-CN" dirty="0"/>
                <a:t>3</a:t>
              </a:r>
              <a:r>
                <a:rPr lang="zh-CN" altLang="en-US" dirty="0"/>
                <a:t>学时）</a:t>
              </a:r>
            </a:p>
            <a:p>
              <a:r>
                <a:rPr lang="en-US" altLang="zh-CN" dirty="0"/>
                <a:t>8.1 </a:t>
              </a:r>
              <a:r>
                <a:rPr lang="zh-CN" altLang="en-US" dirty="0"/>
                <a:t>语法实现</a:t>
              </a:r>
            </a:p>
            <a:p>
              <a:r>
                <a:rPr lang="en-US" altLang="zh-CN" dirty="0"/>
                <a:t>8.2 </a:t>
              </a:r>
              <a:r>
                <a:rPr lang="zh-CN" altLang="en-US" dirty="0"/>
                <a:t>分析的流程</a:t>
              </a:r>
              <a:endParaRPr lang="en-US" altLang="zh-CN" dirty="0"/>
            </a:p>
            <a:p>
              <a:endParaRPr lang="en-US" altLang="zh-CN" dirty="0"/>
            </a:p>
            <a:p>
              <a:endParaRPr lang="en-US" altLang="zh-CN" dirty="0"/>
            </a:p>
            <a:p>
              <a:endParaRPr lang="zh-CN" altLang="en-US" dirty="0"/>
            </a:p>
            <a:p>
              <a:r>
                <a:rPr lang="zh-CN" altLang="en-US" dirty="0"/>
                <a:t>第九章：如何进行基本的数据分析</a:t>
              </a:r>
              <a:r>
                <a:rPr lang="en-US" altLang="zh-CN" dirty="0"/>
                <a:t>: </a:t>
              </a:r>
              <a:r>
                <a:rPr lang="zh-CN" altLang="en-US" dirty="0"/>
                <a:t>中介分析（</a:t>
              </a:r>
              <a:r>
                <a:rPr lang="en-US" altLang="zh-CN" dirty="0"/>
                <a:t>3</a:t>
              </a:r>
              <a:r>
                <a:rPr lang="zh-CN" altLang="en-US" dirty="0"/>
                <a:t>学时）</a:t>
              </a:r>
            </a:p>
            <a:p>
              <a:r>
                <a:rPr lang="en-US" altLang="zh-CN" dirty="0"/>
                <a:t>9.1 </a:t>
              </a:r>
              <a:r>
                <a:rPr lang="zh-CN" altLang="en-US" dirty="0"/>
                <a:t>语法实现</a:t>
              </a:r>
            </a:p>
            <a:p>
              <a:r>
                <a:rPr lang="en-US" altLang="zh-CN" dirty="0"/>
                <a:t>9.2 </a:t>
              </a:r>
              <a:r>
                <a:rPr lang="zh-CN" altLang="en-US" dirty="0"/>
                <a:t>分析的流程</a:t>
              </a:r>
            </a:p>
          </p:txBody>
        </p:sp>
        <p:cxnSp>
          <p:nvCxnSpPr>
            <p:cNvPr id="20" name="直接连接符 19"/>
            <p:cNvCxnSpPr/>
            <p:nvPr/>
          </p:nvCxnSpPr>
          <p:spPr>
            <a:xfrm flipH="1">
              <a:off x="440495" y="1558605"/>
              <a:ext cx="4576" cy="3859522"/>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2"/>
          <a:stretch>
            <a:fillRect/>
          </a:stretch>
        </p:blipFill>
        <p:spPr>
          <a:xfrm>
            <a:off x="8924925" y="606105"/>
            <a:ext cx="2933700" cy="2095500"/>
          </a:xfrm>
          <a:prstGeom prst="rect">
            <a:avLst/>
          </a:prstGeom>
        </p:spPr>
      </p:pic>
      <p:pic>
        <p:nvPicPr>
          <p:cNvPr id="11" name="图片 10"/>
          <p:cNvPicPr>
            <a:picLocks noChangeAspect="1"/>
          </p:cNvPicPr>
          <p:nvPr/>
        </p:nvPicPr>
        <p:blipFill>
          <a:blip r:embed="rId3"/>
          <a:stretch>
            <a:fillRect/>
          </a:stretch>
        </p:blipFill>
        <p:spPr>
          <a:xfrm>
            <a:off x="6110287" y="2577780"/>
            <a:ext cx="2466975" cy="1847850"/>
          </a:xfrm>
          <a:prstGeom prst="rect">
            <a:avLst/>
          </a:prstGeom>
        </p:spPr>
      </p:pic>
      <p:pic>
        <p:nvPicPr>
          <p:cNvPr id="18" name="图片 17"/>
          <p:cNvPicPr>
            <a:picLocks noChangeAspect="1"/>
          </p:cNvPicPr>
          <p:nvPr/>
        </p:nvPicPr>
        <p:blipFill>
          <a:blip r:embed="rId4"/>
          <a:stretch>
            <a:fillRect/>
          </a:stretch>
        </p:blipFill>
        <p:spPr>
          <a:xfrm>
            <a:off x="8763000" y="4124119"/>
            <a:ext cx="3257550" cy="1722742"/>
          </a:xfrm>
          <a:prstGeom prst="rect">
            <a:avLst/>
          </a:prstGeom>
        </p:spPr>
      </p:pic>
      <p:sp>
        <p:nvSpPr>
          <p:cNvPr id="21" name="矩形 20"/>
          <p:cNvSpPr/>
          <p:nvPr/>
        </p:nvSpPr>
        <p:spPr>
          <a:xfrm>
            <a:off x="6206237" y="1192190"/>
            <a:ext cx="2691570" cy="923330"/>
          </a:xfrm>
          <a:prstGeom prst="rect">
            <a:avLst/>
          </a:prstGeom>
          <a:noFill/>
          <a:effectLst>
            <a:glow rad="127000">
              <a:srgbClr val="8E9567"/>
            </a:glow>
          </a:effectLst>
        </p:spPr>
        <p:txBody>
          <a:bodyPr wrap="none" lIns="91440" tIns="45720" rIns="91440" bIns="45720">
            <a:spAutoFit/>
          </a:bodyPr>
          <a:lstStyle/>
          <a:p>
            <a:pPr algn="ctr"/>
            <a:r>
              <a:rPr lang="en-US" altLang="zh-CN" sz="5400" b="1" cap="none" spc="50" dirty="0">
                <a:ln w="9525" cmpd="sng">
                  <a:solidFill>
                    <a:srgbClr val="98AFF7"/>
                  </a:solidFill>
                  <a:prstDash val="solid"/>
                </a:ln>
                <a:solidFill>
                  <a:srgbClr val="70AD47">
                    <a:tint val="1000"/>
                  </a:srgbClr>
                </a:solidFill>
                <a:effectLst>
                  <a:glow rad="38100">
                    <a:schemeClr val="accent1">
                      <a:alpha val="40000"/>
                    </a:schemeClr>
                  </a:glow>
                </a:effectLst>
              </a:rPr>
              <a:t>t</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3600" b="1" cap="none" spc="50" dirty="0">
                <a:ln w="9525" cmpd="sng">
                  <a:solidFill>
                    <a:schemeClr val="accent1"/>
                  </a:solidFill>
                  <a:prstDash val="solid"/>
                </a:ln>
                <a:solidFill>
                  <a:srgbClr val="70AD47">
                    <a:tint val="1000"/>
                  </a:srgbClr>
                </a:solidFill>
                <a:effectLst>
                  <a:glow rad="38100">
                    <a:schemeClr val="accent1">
                      <a:alpha val="40000"/>
                    </a:schemeClr>
                  </a:glow>
                </a:effectLst>
              </a:rPr>
              <a:t>&amp;</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rgbClr val="EE8F92"/>
                  </a:solidFill>
                  <a:prstDash val="solid"/>
                </a:ln>
                <a:solidFill>
                  <a:srgbClr val="70AD47">
                    <a:tint val="1000"/>
                  </a:srgbClr>
                </a:solidFill>
                <a:effectLst>
                  <a:glow rad="38100">
                    <a:schemeClr val="accent1">
                      <a:alpha val="40000"/>
                    </a:schemeClr>
                  </a:glow>
                </a:effectLst>
              </a:rPr>
              <a:t>F</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rgbClr val="8E9567"/>
                  </a:solidFill>
                  <a:prstDash val="solid"/>
                </a:ln>
                <a:solidFill>
                  <a:srgbClr val="70AD47">
                    <a:tint val="1000"/>
                  </a:srgbClr>
                </a:solidFill>
                <a:effectLst>
                  <a:glow rad="38100">
                    <a:schemeClr val="accent1">
                      <a:alpha val="40000"/>
                    </a:schemeClr>
                  </a:glow>
                </a:effectLst>
              </a:rPr>
              <a:t>test</a:t>
            </a:r>
            <a:endParaRPr lang="zh-CN" altLang="en-US" sz="5400" b="1" cap="none" spc="50" dirty="0">
              <a:ln w="9525" cmpd="sng">
                <a:solidFill>
                  <a:srgbClr val="8E9567"/>
                </a:solidFill>
                <a:prstDash val="solid"/>
              </a:ln>
              <a:solidFill>
                <a:srgbClr val="70AD47">
                  <a:tint val="1000"/>
                </a:srgbClr>
              </a:solidFill>
              <a:effectLst>
                <a:glow rad="38100">
                  <a:schemeClr val="accent1">
                    <a:alpha val="40000"/>
                  </a:schemeClr>
                </a:glow>
              </a:effectLst>
            </a:endParaRPr>
          </a:p>
        </p:txBody>
      </p:sp>
      <p:sp>
        <p:nvSpPr>
          <p:cNvPr id="30" name="矩形 29"/>
          <p:cNvSpPr/>
          <p:nvPr/>
        </p:nvSpPr>
        <p:spPr>
          <a:xfrm>
            <a:off x="8639994" y="2997363"/>
            <a:ext cx="3503561" cy="830997"/>
          </a:xfrm>
          <a:prstGeom prst="rect">
            <a:avLst/>
          </a:prstGeom>
          <a:noFill/>
        </p:spPr>
        <p:txBody>
          <a:bodyPr wrap="square" lIns="91440" tIns="45720" rIns="91440" bIns="45720">
            <a:spAutoFit/>
          </a:bodyPr>
          <a:lstStyle/>
          <a:p>
            <a:pPr algn="ctr"/>
            <a:r>
              <a:rPr lang="en-US" altLang="zh-CN" sz="4800" b="1" cap="none" spc="50" dirty="0">
                <a:ln w="9525" cmpd="sng">
                  <a:solidFill>
                    <a:schemeClr val="accent6"/>
                  </a:solidFill>
                  <a:prstDash val="solid"/>
                </a:ln>
                <a:solidFill>
                  <a:srgbClr val="70AD47">
                    <a:tint val="1000"/>
                  </a:srgbClr>
                </a:solidFill>
                <a:effectLst>
                  <a:glow rad="38100">
                    <a:schemeClr val="accent1">
                      <a:alpha val="40000"/>
                    </a:schemeClr>
                  </a:glow>
                </a:effectLst>
              </a:rPr>
              <a:t>Regression</a:t>
            </a:r>
            <a:endParaRPr lang="zh-CN" altLang="en-US" sz="4800" b="1" cap="none" spc="50" dirty="0">
              <a:ln w="9525" cmpd="sng">
                <a:solidFill>
                  <a:schemeClr val="accent6"/>
                </a:solidFill>
                <a:prstDash val="solid"/>
              </a:ln>
              <a:solidFill>
                <a:srgbClr val="70AD47">
                  <a:tint val="1000"/>
                </a:srgbClr>
              </a:solidFill>
              <a:effectLst>
                <a:glow rad="38100">
                  <a:schemeClr val="accent1">
                    <a:alpha val="40000"/>
                  </a:schemeClr>
                </a:glow>
              </a:effectLst>
            </a:endParaRPr>
          </a:p>
        </p:txBody>
      </p:sp>
      <p:sp>
        <p:nvSpPr>
          <p:cNvPr id="32" name="矩形 31"/>
          <p:cNvSpPr/>
          <p:nvPr/>
        </p:nvSpPr>
        <p:spPr>
          <a:xfrm>
            <a:off x="6649978" y="4561925"/>
            <a:ext cx="1618351" cy="923330"/>
          </a:xfrm>
          <a:prstGeom prst="rect">
            <a:avLst/>
          </a:prstGeom>
          <a:noFill/>
        </p:spPr>
        <p:txBody>
          <a:bodyPr wrap="square" lIns="91440" tIns="45720" rIns="91440" bIns="45720">
            <a:spAutoFit/>
          </a:bodyPr>
          <a:lstStyle/>
          <a:p>
            <a:pPr algn="ctr"/>
            <a:r>
              <a:rPr lang="en-US" altLang="zh-CN" sz="5400" b="1" cap="none" spc="50" dirty="0">
                <a:ln w="9525" cmpd="sng">
                  <a:solidFill>
                    <a:schemeClr val="accent4"/>
                  </a:solidFill>
                  <a:prstDash val="solid"/>
                </a:ln>
                <a:solidFill>
                  <a:srgbClr val="70AD47">
                    <a:tint val="1000"/>
                  </a:srgbClr>
                </a:solidFill>
                <a:effectLst>
                  <a:glow rad="38100">
                    <a:schemeClr val="accent1">
                      <a:alpha val="40000"/>
                    </a:schemeClr>
                  </a:glow>
                </a:effectLst>
              </a:rPr>
              <a:t>SEM</a:t>
            </a:r>
            <a:endParaRPr lang="zh-CN" altLang="en-US" sz="5400" b="1" cap="none" spc="50" dirty="0">
              <a:ln w="9525" cmpd="sng">
                <a:solidFill>
                  <a:schemeClr val="accent4"/>
                </a:solidFill>
                <a:prstDash val="solid"/>
              </a:ln>
              <a:solidFill>
                <a:srgbClr val="70AD47">
                  <a:tint val="1000"/>
                </a:srgbClr>
              </a:solidFill>
              <a:effectLst>
                <a:glow rad="38100">
                  <a:schemeClr val="accent1">
                    <a:alpha val="40000"/>
                  </a:schemeClr>
                </a:glow>
              </a:effectLst>
            </a:endParaRPr>
          </a:p>
        </p:txBody>
      </p:sp>
      <p:sp>
        <p:nvSpPr>
          <p:cNvPr id="33" name="矩形 32"/>
          <p:cNvSpPr/>
          <p:nvPr/>
        </p:nvSpPr>
        <p:spPr>
          <a:xfrm>
            <a:off x="0" y="0"/>
            <a:ext cx="160172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3.2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内容</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58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7582238" y="4452827"/>
            <a:ext cx="4014158" cy="2007080"/>
          </a:xfrm>
          <a:prstGeom prst="rect">
            <a:avLst/>
          </a:prstGeom>
        </p:spPr>
      </p:pic>
      <p:sp>
        <p:nvSpPr>
          <p:cNvPr id="7" name="矩形 6"/>
          <p:cNvSpPr/>
          <p:nvPr/>
        </p:nvSpPr>
        <p:spPr>
          <a:xfrm>
            <a:off x="0" y="997860"/>
            <a:ext cx="2866490" cy="369332"/>
          </a:xfrm>
          <a:prstGeom prst="rect">
            <a:avLst/>
          </a:prstGeom>
        </p:spPr>
        <p:txBody>
          <a:bodyPr wrap="none">
            <a:spAutoFit/>
          </a:bodyPr>
          <a:lstStyle/>
          <a:p>
            <a:r>
              <a:rPr lang="en-US" altLang="zh-TW" b="1" dirty="0" smtClean="0">
                <a:latin typeface="宋体" panose="02010600030101010101" pitchFamily="2" charset="-122"/>
                <a:ea typeface="宋体" panose="02010600030101010101" pitchFamily="2" charset="-122"/>
              </a:rPr>
              <a:t>3.2.5 </a:t>
            </a:r>
            <a:r>
              <a:rPr lang="zh-TW" altLang="en-US" b="1" dirty="0" smtClean="0">
                <a:latin typeface="宋体" panose="02010600030101010101" pitchFamily="2" charset="-122"/>
                <a:ea typeface="宋体" panose="02010600030101010101" pitchFamily="2" charset="-122"/>
              </a:rPr>
              <a:t>进</a:t>
            </a:r>
            <a:r>
              <a:rPr lang="zh-TW" altLang="en-US" b="1" dirty="0">
                <a:latin typeface="宋体" panose="02010600030101010101" pitchFamily="2" charset="-122"/>
                <a:ea typeface="宋体" panose="02010600030101010101" pitchFamily="2" charset="-122"/>
              </a:rPr>
              <a:t>阶知识（10-15）</a:t>
            </a:r>
          </a:p>
        </p:txBody>
      </p:sp>
      <p:grpSp>
        <p:nvGrpSpPr>
          <p:cNvPr id="14" name="组合 13"/>
          <p:cNvGrpSpPr/>
          <p:nvPr/>
        </p:nvGrpSpPr>
        <p:grpSpPr>
          <a:xfrm>
            <a:off x="356948" y="1534223"/>
            <a:ext cx="6112459" cy="4400870"/>
            <a:chOff x="245046" y="1422080"/>
            <a:chExt cx="6112459" cy="4400870"/>
          </a:xfrm>
        </p:grpSpPr>
        <p:sp>
          <p:nvSpPr>
            <p:cNvPr id="4" name="矩形 3"/>
            <p:cNvSpPr/>
            <p:nvPr/>
          </p:nvSpPr>
          <p:spPr>
            <a:xfrm>
              <a:off x="261505" y="1483468"/>
              <a:ext cx="6096000" cy="4278094"/>
            </a:xfrm>
            <a:prstGeom prst="rect">
              <a:avLst/>
            </a:prstGeom>
          </p:spPr>
          <p:txBody>
            <a:bodyPr>
              <a:spAutoFit/>
            </a:bodyPr>
            <a:lstStyle/>
            <a:p>
              <a:r>
                <a:rPr lang="zh-CN" altLang="en-US" sz="1600" dirty="0"/>
                <a:t>第十章：结果稳健吗？使用</a:t>
              </a:r>
              <a:r>
                <a:rPr lang="en-US" altLang="zh-CN" sz="1600" dirty="0"/>
                <a:t>Multiverse</a:t>
              </a:r>
              <a:r>
                <a:rPr lang="zh-CN" altLang="en-US" sz="1600" dirty="0"/>
                <a:t>比较方法选择对结果的影响（</a:t>
              </a:r>
              <a:r>
                <a:rPr lang="en-US" altLang="zh-CN" sz="1600" dirty="0"/>
                <a:t>3</a:t>
              </a:r>
              <a:r>
                <a:rPr lang="zh-CN" altLang="en-US" sz="1600" dirty="0"/>
                <a:t>学时）</a:t>
              </a:r>
            </a:p>
            <a:p>
              <a:r>
                <a:rPr lang="en-US" altLang="zh-CN" sz="1600" dirty="0"/>
                <a:t>10.1. </a:t>
              </a:r>
              <a:r>
                <a:rPr lang="zh-CN" altLang="en-US" sz="1600" dirty="0"/>
                <a:t>多种分析方法的实现</a:t>
              </a:r>
            </a:p>
            <a:p>
              <a:r>
                <a:rPr lang="en-US" altLang="zh-CN" sz="1600" dirty="0"/>
                <a:t>10.2 </a:t>
              </a:r>
              <a:r>
                <a:rPr lang="zh-CN" altLang="en-US" sz="1600" dirty="0"/>
                <a:t>代码整合与规范化</a:t>
              </a:r>
              <a:endParaRPr lang="en-US" altLang="zh-CN" sz="1600" dirty="0"/>
            </a:p>
            <a:p>
              <a:endParaRPr lang="en-US" altLang="zh-CN" sz="1600" dirty="0"/>
            </a:p>
            <a:p>
              <a:endParaRPr lang="en-US" altLang="zh-CN" sz="1600" dirty="0"/>
            </a:p>
            <a:p>
              <a:endParaRPr lang="en-US" altLang="zh-CN" sz="1600" dirty="0"/>
            </a:p>
            <a:p>
              <a:r>
                <a:rPr lang="zh-CN" altLang="en-US" sz="1600" dirty="0"/>
                <a:t>第十一章</a:t>
              </a:r>
              <a:r>
                <a:rPr lang="en-US" altLang="zh-CN" sz="1600" dirty="0"/>
                <a:t>: </a:t>
              </a:r>
              <a:r>
                <a:rPr lang="zh-CN" altLang="en-US" sz="1600" dirty="0"/>
                <a:t>如何得到可发表的图像</a:t>
              </a:r>
              <a:r>
                <a:rPr lang="en-US" altLang="zh-CN" sz="1600" dirty="0"/>
                <a:t>: </a:t>
              </a:r>
              <a:r>
                <a:rPr lang="zh-CN" altLang="en-US" sz="1600" dirty="0"/>
                <a:t>数据可视化进阶（</a:t>
              </a:r>
              <a:r>
                <a:rPr lang="en-US" altLang="zh-CN" sz="1600" dirty="0"/>
                <a:t>3</a:t>
              </a:r>
              <a:r>
                <a:rPr lang="zh-CN" altLang="en-US" sz="1600" dirty="0"/>
                <a:t>学时）</a:t>
              </a:r>
            </a:p>
            <a:p>
              <a:r>
                <a:rPr lang="en-US" altLang="zh-CN" sz="1600" dirty="0"/>
                <a:t>11.1 ggplot2</a:t>
              </a:r>
              <a:r>
                <a:rPr lang="zh-CN" altLang="en-US" sz="1600" dirty="0"/>
                <a:t>的图层与面板控制</a:t>
              </a:r>
            </a:p>
            <a:p>
              <a:r>
                <a:rPr lang="en-US" altLang="zh-CN" sz="1600" dirty="0"/>
                <a:t>11.2 ggplot2</a:t>
              </a:r>
              <a:r>
                <a:rPr lang="zh-CN" altLang="en-US" sz="1600" dirty="0"/>
                <a:t>与其他工具的结合</a:t>
              </a:r>
              <a:endParaRPr lang="en-US" altLang="zh-CN" sz="1600" dirty="0"/>
            </a:p>
            <a:p>
              <a:endParaRPr lang="en-US" altLang="zh-CN" sz="1600" dirty="0"/>
            </a:p>
            <a:p>
              <a:endParaRPr lang="en-US" altLang="zh-CN" sz="1600" dirty="0"/>
            </a:p>
            <a:p>
              <a:endParaRPr lang="en-US" altLang="zh-CN" sz="1600" dirty="0"/>
            </a:p>
            <a:p>
              <a:r>
                <a:rPr lang="zh-CN" altLang="en-US" sz="1600" dirty="0"/>
                <a:t>第十二章：从分析到手稿（</a:t>
              </a:r>
              <a:r>
                <a:rPr lang="en-US" altLang="zh-CN" sz="1600" dirty="0"/>
                <a:t>3</a:t>
              </a:r>
              <a:r>
                <a:rPr lang="zh-CN" altLang="en-US" sz="1600" dirty="0"/>
                <a:t>学时）</a:t>
              </a:r>
            </a:p>
            <a:p>
              <a:r>
                <a:rPr lang="en-US" altLang="zh-CN" sz="1600" dirty="0"/>
                <a:t>12.1 </a:t>
              </a:r>
              <a:r>
                <a:rPr lang="en-US" altLang="zh-CN" sz="1600" dirty="0" err="1"/>
                <a:t>Rmarkdown</a:t>
              </a:r>
              <a:endParaRPr lang="en-US" altLang="zh-CN" sz="1600" dirty="0"/>
            </a:p>
            <a:p>
              <a:r>
                <a:rPr lang="en-US" altLang="zh-CN" sz="1600" dirty="0"/>
                <a:t>12.2 Latex</a:t>
              </a:r>
              <a:r>
                <a:rPr lang="zh-CN" altLang="en-US" sz="1600" dirty="0"/>
                <a:t>语法基本介绍</a:t>
              </a:r>
            </a:p>
            <a:p>
              <a:r>
                <a:rPr lang="en-US" altLang="zh-CN" sz="1600" dirty="0"/>
                <a:t>12.3 </a:t>
              </a:r>
              <a:r>
                <a:rPr lang="en-US" altLang="zh-CN" sz="1600" dirty="0" err="1"/>
                <a:t>papaja</a:t>
              </a:r>
              <a:r>
                <a:rPr lang="zh-CN" altLang="en-US" sz="1600" dirty="0"/>
                <a:t>工具包的介绍</a:t>
              </a:r>
              <a:endParaRPr lang="en-US" altLang="zh-CN" sz="1600" dirty="0"/>
            </a:p>
          </p:txBody>
        </p:sp>
        <p:cxnSp>
          <p:nvCxnSpPr>
            <p:cNvPr id="12" name="直接连接符 11"/>
            <p:cNvCxnSpPr/>
            <p:nvPr/>
          </p:nvCxnSpPr>
          <p:spPr>
            <a:xfrm>
              <a:off x="245046" y="1422080"/>
              <a:ext cx="16459" cy="440087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122" name="Picture 2" descr="R Markdown: The Definitive Gu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2513" y="4573625"/>
            <a:ext cx="1807030" cy="2037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30 ggplot basics | The Epidemiologist R Hand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9719" y="2020084"/>
            <a:ext cx="3379598" cy="273269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5"/>
          <a:stretch>
            <a:fillRect/>
          </a:stretch>
        </p:blipFill>
        <p:spPr>
          <a:xfrm>
            <a:off x="9216506" y="308997"/>
            <a:ext cx="2573228" cy="2573228"/>
          </a:xfrm>
          <a:prstGeom prst="rect">
            <a:avLst/>
          </a:prstGeom>
        </p:spPr>
      </p:pic>
      <p:sp>
        <p:nvSpPr>
          <p:cNvPr id="19" name="矩形 18"/>
          <p:cNvSpPr/>
          <p:nvPr/>
        </p:nvSpPr>
        <p:spPr>
          <a:xfrm>
            <a:off x="0" y="0"/>
            <a:ext cx="160172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3.2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内容</a:t>
            </a: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518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31491" y="1485122"/>
            <a:ext cx="6408717" cy="4431983"/>
            <a:chOff x="240470" y="1229856"/>
            <a:chExt cx="6408717" cy="4431983"/>
          </a:xfrm>
        </p:grpSpPr>
        <p:sp>
          <p:nvSpPr>
            <p:cNvPr id="5" name="矩形 4"/>
            <p:cNvSpPr/>
            <p:nvPr/>
          </p:nvSpPr>
          <p:spPr>
            <a:xfrm>
              <a:off x="240470" y="1229856"/>
              <a:ext cx="6408717" cy="4431983"/>
            </a:xfrm>
            <a:prstGeom prst="rect">
              <a:avLst/>
            </a:prstGeom>
          </p:spPr>
          <p:txBody>
            <a:bodyPr wrap="square">
              <a:spAutoFit/>
            </a:bodyPr>
            <a:lstStyle/>
            <a:p>
              <a:r>
                <a:rPr lang="zh-CN" altLang="en-US" sz="1600" dirty="0"/>
                <a:t>第十三章：多人协作版本控制</a:t>
              </a:r>
              <a:r>
                <a:rPr lang="en-US" altLang="zh-CN" sz="1600" dirty="0"/>
                <a:t>:Git</a:t>
              </a:r>
              <a:r>
                <a:rPr lang="zh-CN" altLang="en-US" sz="1600" dirty="0"/>
                <a:t>？（</a:t>
              </a:r>
              <a:r>
                <a:rPr lang="en-US" altLang="zh-CN" sz="1600" dirty="0"/>
                <a:t>3</a:t>
              </a:r>
              <a:r>
                <a:rPr lang="zh-CN" altLang="en-US" sz="1600" dirty="0"/>
                <a:t>学时）</a:t>
              </a:r>
            </a:p>
            <a:p>
              <a:r>
                <a:rPr lang="en-US" altLang="zh-CN" sz="1600" dirty="0"/>
                <a:t>13.1 </a:t>
              </a:r>
              <a:r>
                <a:rPr lang="zh-CN" altLang="en-US" sz="1600" dirty="0"/>
                <a:t>版本控制与</a:t>
              </a:r>
              <a:r>
                <a:rPr lang="en-US" altLang="zh-CN" sz="1600" dirty="0"/>
                <a:t>git</a:t>
              </a:r>
            </a:p>
            <a:p>
              <a:r>
                <a:rPr lang="en-US" altLang="zh-CN" sz="1600" dirty="0"/>
                <a:t>13.2 </a:t>
              </a:r>
              <a:r>
                <a:rPr lang="zh-CN" altLang="en-US" sz="1600" dirty="0"/>
                <a:t>多人协作与</a:t>
              </a:r>
              <a:r>
                <a:rPr lang="en-US" altLang="zh-CN" sz="1600" dirty="0"/>
                <a:t>git </a:t>
              </a:r>
            </a:p>
            <a:p>
              <a:endParaRPr lang="en-US" altLang="zh-CN" sz="1600" dirty="0"/>
            </a:p>
            <a:p>
              <a:endParaRPr lang="en-US" altLang="zh-CN" sz="1600" dirty="0"/>
            </a:p>
            <a:p>
              <a:endParaRPr lang="en-US" altLang="zh-CN" sz="1600" dirty="0"/>
            </a:p>
            <a:p>
              <a:r>
                <a:rPr lang="zh-CN" altLang="en-US" sz="1600" dirty="0"/>
                <a:t>第十四章：如何帮助我们计划下一个研究？（</a:t>
              </a:r>
              <a:r>
                <a:rPr lang="en-US" altLang="zh-CN" sz="1600" dirty="0"/>
                <a:t>3</a:t>
              </a:r>
              <a:r>
                <a:rPr lang="zh-CN" altLang="en-US" sz="1600" dirty="0"/>
                <a:t>学时）</a:t>
              </a:r>
            </a:p>
            <a:p>
              <a:r>
                <a:rPr lang="en-US" altLang="zh-CN" sz="1600" dirty="0"/>
                <a:t>14.1 </a:t>
              </a:r>
              <a:r>
                <a:rPr lang="zh-CN" altLang="en-US" sz="1600" dirty="0"/>
                <a:t>计算效应量：</a:t>
              </a:r>
              <a:r>
                <a:rPr lang="en-US" altLang="zh-CN" sz="1600" dirty="0"/>
                <a:t>Meta-analysis</a:t>
              </a:r>
            </a:p>
            <a:p>
              <a:r>
                <a:rPr lang="en-US" altLang="zh-CN" sz="1600" dirty="0"/>
                <a:t>14.2 </a:t>
              </a:r>
              <a:r>
                <a:rPr lang="zh-CN" altLang="en-US" sz="1600" dirty="0"/>
                <a:t>计划样本量：</a:t>
              </a:r>
              <a:r>
                <a:rPr lang="en-US" altLang="zh-CN" sz="1600" dirty="0"/>
                <a:t>Power analysis </a:t>
              </a:r>
              <a:r>
                <a:rPr lang="zh-CN" altLang="en-US" sz="1600" dirty="0"/>
                <a:t>（模拟）</a:t>
              </a:r>
            </a:p>
            <a:p>
              <a:r>
                <a:rPr lang="en-US" altLang="zh-CN" sz="1600" dirty="0"/>
                <a:t>14.3 </a:t>
              </a:r>
              <a:r>
                <a:rPr lang="zh-CN" altLang="en-US" sz="1600" dirty="0"/>
                <a:t>计划分析方法：假数据与分析代码（模拟）</a:t>
              </a:r>
            </a:p>
            <a:p>
              <a:r>
                <a:rPr lang="en-US" altLang="zh-CN" sz="1600" dirty="0"/>
                <a:t>14.4 </a:t>
              </a:r>
              <a:r>
                <a:rPr lang="zh-CN" altLang="en-US" sz="1600" dirty="0"/>
                <a:t>并行处理</a:t>
              </a:r>
              <a:endParaRPr lang="en-US" altLang="zh-CN" sz="1600" dirty="0"/>
            </a:p>
            <a:p>
              <a:endParaRPr lang="en-US" altLang="zh-CN" sz="1600" dirty="0"/>
            </a:p>
            <a:p>
              <a:endParaRPr lang="en-US" altLang="zh-CN" sz="1600" dirty="0"/>
            </a:p>
            <a:p>
              <a:endParaRPr lang="zh-CN" altLang="en-US" sz="1600" dirty="0"/>
            </a:p>
            <a:p>
              <a:r>
                <a:rPr lang="zh-CN" altLang="en-US" sz="1600" dirty="0"/>
                <a:t>第十五章：如何让导师</a:t>
              </a:r>
              <a:r>
                <a:rPr lang="en-US" altLang="zh-CN" sz="1600" dirty="0"/>
                <a:t>/</a:t>
              </a:r>
              <a:r>
                <a:rPr lang="zh-CN" altLang="en-US" sz="1600" dirty="0"/>
                <a:t>合作者完全重复我的分析？（</a:t>
              </a:r>
              <a:r>
                <a:rPr lang="en-US" altLang="zh-CN" sz="1600" dirty="0"/>
                <a:t>3 </a:t>
              </a:r>
              <a:r>
                <a:rPr lang="zh-CN" altLang="en-US" sz="1600" dirty="0"/>
                <a:t>学时）</a:t>
              </a:r>
            </a:p>
            <a:p>
              <a:r>
                <a:rPr lang="en-US" altLang="zh-CN" sz="1600" dirty="0"/>
                <a:t>15.1 </a:t>
              </a:r>
              <a:r>
                <a:rPr lang="zh-CN" altLang="en-US" sz="1600" dirty="0"/>
                <a:t>软件版本记录</a:t>
              </a:r>
            </a:p>
            <a:p>
              <a:r>
                <a:rPr lang="en-US" altLang="zh-CN" sz="1600" dirty="0"/>
                <a:t>15.2 </a:t>
              </a:r>
              <a:r>
                <a:rPr lang="zh-CN" altLang="en-US" sz="1600" dirty="0"/>
                <a:t>容器技术与</a:t>
              </a:r>
              <a:r>
                <a:rPr lang="en-US" altLang="zh-CN" sz="1600" dirty="0" err="1"/>
                <a:t>docker</a:t>
              </a:r>
              <a:r>
                <a:rPr lang="zh-CN" altLang="en-US" sz="1600" dirty="0"/>
                <a:t>的使用</a:t>
              </a:r>
            </a:p>
          </p:txBody>
        </p:sp>
        <p:cxnSp>
          <p:nvCxnSpPr>
            <p:cNvPr id="6" name="直接连接符 5"/>
            <p:cNvCxnSpPr/>
            <p:nvPr/>
          </p:nvCxnSpPr>
          <p:spPr>
            <a:xfrm flipH="1">
              <a:off x="244157" y="1278088"/>
              <a:ext cx="4576" cy="419431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590575" y="585328"/>
            <a:ext cx="4942007" cy="2122104"/>
            <a:chOff x="6590575" y="585328"/>
            <a:chExt cx="4942007" cy="2122104"/>
          </a:xfrm>
        </p:grpSpPr>
        <p:pic>
          <p:nvPicPr>
            <p:cNvPr id="10" name="图片 9"/>
            <p:cNvPicPr>
              <a:picLocks noChangeAspect="1"/>
            </p:cNvPicPr>
            <p:nvPr/>
          </p:nvPicPr>
          <p:blipFill>
            <a:blip r:embed="rId2"/>
            <a:stretch>
              <a:fillRect/>
            </a:stretch>
          </p:blipFill>
          <p:spPr>
            <a:xfrm>
              <a:off x="6590575" y="585328"/>
              <a:ext cx="2122104" cy="2122104"/>
            </a:xfrm>
            <a:prstGeom prst="rect">
              <a:avLst/>
            </a:prstGeom>
          </p:spPr>
        </p:pic>
        <p:sp>
          <p:nvSpPr>
            <p:cNvPr id="12" name="文本框 11"/>
            <p:cNvSpPr txBox="1"/>
            <p:nvPr/>
          </p:nvSpPr>
          <p:spPr>
            <a:xfrm>
              <a:off x="9255208" y="1218659"/>
              <a:ext cx="2277374" cy="923330"/>
            </a:xfrm>
            <a:prstGeom prst="rect">
              <a:avLst/>
            </a:prstGeom>
            <a:noFill/>
          </p:spPr>
          <p:txBody>
            <a:bodyPr wrap="square" rtlCol="0">
              <a:spAutoFit/>
            </a:bodyPr>
            <a:lstStyle/>
            <a:p>
              <a:r>
                <a:rPr lang="en-US" altLang="zh-TW" sz="5400" b="1" dirty="0"/>
                <a:t>GitHub </a:t>
              </a:r>
              <a:endParaRPr lang="zh-TW" altLang="en-US" sz="5400" b="1" dirty="0"/>
            </a:p>
          </p:txBody>
        </p:sp>
      </p:grpSp>
      <p:grpSp>
        <p:nvGrpSpPr>
          <p:cNvPr id="15" name="组合 14"/>
          <p:cNvGrpSpPr/>
          <p:nvPr/>
        </p:nvGrpSpPr>
        <p:grpSpPr>
          <a:xfrm>
            <a:off x="6831229" y="2271384"/>
            <a:ext cx="4988784" cy="2925290"/>
            <a:chOff x="6831229" y="2271384"/>
            <a:chExt cx="4988784" cy="2925290"/>
          </a:xfrm>
        </p:grpSpPr>
        <p:pic>
          <p:nvPicPr>
            <p:cNvPr id="9" name="图片 8"/>
            <p:cNvPicPr>
              <a:picLocks noChangeAspect="1"/>
            </p:cNvPicPr>
            <p:nvPr/>
          </p:nvPicPr>
          <p:blipFill>
            <a:blip r:embed="rId3"/>
            <a:stretch>
              <a:fillRect/>
            </a:stretch>
          </p:blipFill>
          <p:spPr>
            <a:xfrm>
              <a:off x="8894721" y="2271384"/>
              <a:ext cx="2925292" cy="2925290"/>
            </a:xfrm>
            <a:prstGeom prst="rect">
              <a:avLst/>
            </a:prstGeom>
          </p:spPr>
        </p:pic>
        <p:sp>
          <p:nvSpPr>
            <p:cNvPr id="14" name="文本框 13"/>
            <p:cNvSpPr txBox="1"/>
            <p:nvPr/>
          </p:nvSpPr>
          <p:spPr>
            <a:xfrm>
              <a:off x="6831229" y="3168847"/>
              <a:ext cx="1699407" cy="923330"/>
            </a:xfrm>
            <a:prstGeom prst="rect">
              <a:avLst/>
            </a:prstGeom>
            <a:noFill/>
          </p:spPr>
          <p:txBody>
            <a:bodyPr wrap="square" rtlCol="0">
              <a:spAutoFit/>
            </a:bodyPr>
            <a:lstStyle/>
            <a:p>
              <a:r>
                <a:rPr lang="en-US" altLang="zh-TW" sz="5400" b="1" dirty="0">
                  <a:solidFill>
                    <a:srgbClr val="7BC451"/>
                  </a:solidFill>
                </a:rPr>
                <a:t>Meta </a:t>
              </a:r>
              <a:endParaRPr lang="zh-TW" altLang="en-US" sz="5400" b="1" dirty="0">
                <a:solidFill>
                  <a:srgbClr val="7BC451"/>
                </a:solidFill>
              </a:endParaRPr>
            </a:p>
          </p:txBody>
        </p:sp>
      </p:grpSp>
      <p:pic>
        <p:nvPicPr>
          <p:cNvPr id="4098" name="Picture 2" descr="A4 Photocopy Paper 80gsm (100 Sheets) – Best Pa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979" y="4522657"/>
            <a:ext cx="2171700" cy="210502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9544191" y="5196674"/>
            <a:ext cx="1988391" cy="923330"/>
          </a:xfrm>
          <a:prstGeom prst="rect">
            <a:avLst/>
          </a:prstGeom>
          <a:noFill/>
        </p:spPr>
        <p:txBody>
          <a:bodyPr wrap="square" rtlCol="0">
            <a:spAutoFit/>
          </a:bodyPr>
          <a:lstStyle/>
          <a:p>
            <a:r>
              <a:rPr lang="en-US" altLang="zh-TW" sz="5400" b="1" dirty="0">
                <a:solidFill>
                  <a:schemeClr val="bg1">
                    <a:lumMod val="75000"/>
                  </a:schemeClr>
                </a:solidFill>
              </a:rPr>
              <a:t>Paper</a:t>
            </a:r>
            <a:endParaRPr lang="zh-TW" altLang="en-US" sz="5400" b="1" dirty="0">
              <a:solidFill>
                <a:schemeClr val="bg1">
                  <a:lumMod val="75000"/>
                </a:schemeClr>
              </a:solidFill>
            </a:endParaRPr>
          </a:p>
        </p:txBody>
      </p:sp>
      <p:sp>
        <p:nvSpPr>
          <p:cNvPr id="16" name="矩形 15"/>
          <p:cNvSpPr/>
          <p:nvPr/>
        </p:nvSpPr>
        <p:spPr>
          <a:xfrm>
            <a:off x="0" y="997860"/>
            <a:ext cx="2866490" cy="369332"/>
          </a:xfrm>
          <a:prstGeom prst="rect">
            <a:avLst/>
          </a:prstGeom>
        </p:spPr>
        <p:txBody>
          <a:bodyPr wrap="none">
            <a:spAutoFit/>
          </a:bodyPr>
          <a:lstStyle/>
          <a:p>
            <a:r>
              <a:rPr lang="en-US" altLang="zh-TW" b="1" dirty="0" smtClean="0">
                <a:latin typeface="宋体" panose="02010600030101010101" pitchFamily="2" charset="-122"/>
                <a:ea typeface="宋体" panose="02010600030101010101" pitchFamily="2" charset="-122"/>
              </a:rPr>
              <a:t>3.2.5 </a:t>
            </a:r>
            <a:r>
              <a:rPr lang="zh-TW" altLang="en-US" b="1" dirty="0" smtClean="0">
                <a:latin typeface="宋体" panose="02010600030101010101" pitchFamily="2" charset="-122"/>
                <a:ea typeface="宋体" panose="02010600030101010101" pitchFamily="2" charset="-122"/>
              </a:rPr>
              <a:t>进</a:t>
            </a:r>
            <a:r>
              <a:rPr lang="zh-TW" altLang="en-US" b="1" dirty="0">
                <a:latin typeface="宋体" panose="02010600030101010101" pitchFamily="2" charset="-122"/>
                <a:ea typeface="宋体" panose="02010600030101010101" pitchFamily="2" charset="-122"/>
              </a:rPr>
              <a:t>阶知识（10-15）</a:t>
            </a:r>
          </a:p>
        </p:txBody>
      </p:sp>
      <p:sp>
        <p:nvSpPr>
          <p:cNvPr id="19" name="矩形 18"/>
          <p:cNvSpPr/>
          <p:nvPr/>
        </p:nvSpPr>
        <p:spPr>
          <a:xfrm>
            <a:off x="0" y="0"/>
            <a:ext cx="160172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3.2 </a:t>
            </a:r>
            <a:r>
              <a:rPr lang="zh-CN" altLang="en-US" sz="2000" b="1" dirty="0" smtClean="0">
                <a:latin typeface="Times New Roman" panose="02020603050405020304" pitchFamily="18" charset="0"/>
                <a:cs typeface="Times New Roman" panose="02020603050405020304" pitchFamily="18" charset="0"/>
              </a:rPr>
              <a:t>课程</a:t>
            </a:r>
            <a:r>
              <a:rPr lang="zh-CN" altLang="en-US" sz="2000" b="1" dirty="0">
                <a:latin typeface="Times New Roman" panose="02020603050405020304" pitchFamily="18" charset="0"/>
                <a:cs typeface="Times New Roman" panose="02020603050405020304" pitchFamily="18" charset="0"/>
              </a:rPr>
              <a:t>内容</a:t>
            </a: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558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 y="870484"/>
            <a:ext cx="3338424" cy="861774"/>
          </a:xfrm>
          <a:prstGeom prst="rect">
            <a:avLst/>
          </a:prstGeom>
          <a:noFill/>
        </p:spPr>
        <p:txBody>
          <a:bodyPr wrap="square" rtlCol="0">
            <a:spAutoFit/>
          </a:bodyPr>
          <a:lstStyle/>
          <a:p>
            <a:r>
              <a:rPr lang="zh-CN" altLang="en-US" sz="1600" dirty="0"/>
              <a:t>出勤</a:t>
            </a:r>
            <a:r>
              <a:rPr lang="en-US" altLang="zh-CN" sz="1600" dirty="0"/>
              <a:t>10%</a:t>
            </a:r>
          </a:p>
          <a:p>
            <a:r>
              <a:rPr lang="zh-CN" altLang="en-US" sz="1600" dirty="0"/>
              <a:t>三次小作业（单人任务 </a:t>
            </a:r>
            <a:r>
              <a:rPr lang="en-US" altLang="zh-CN" sz="1600" dirty="0"/>
              <a:t>15%*3</a:t>
            </a:r>
            <a:r>
              <a:rPr lang="zh-CN" altLang="en-US" sz="1600" dirty="0"/>
              <a:t>）</a:t>
            </a:r>
            <a:endParaRPr lang="en-US" altLang="zh-CN" sz="1600" dirty="0"/>
          </a:p>
          <a:p>
            <a:r>
              <a:rPr lang="zh-CN" altLang="en-US" sz="1600" dirty="0"/>
              <a:t>一次大作业（分组完成 </a:t>
            </a:r>
            <a:r>
              <a:rPr lang="en-US" altLang="zh-CN" sz="1600" dirty="0"/>
              <a:t>45%</a:t>
            </a:r>
            <a:r>
              <a:rPr lang="zh-CN" altLang="en-US" sz="1600" dirty="0"/>
              <a:t>）</a:t>
            </a:r>
            <a:endParaRPr lang="zh-TW" altLang="en-US" sz="1600" dirty="0"/>
          </a:p>
        </p:txBody>
      </p:sp>
      <p:cxnSp>
        <p:nvCxnSpPr>
          <p:cNvPr id="6" name="直接连接符 5"/>
          <p:cNvCxnSpPr/>
          <p:nvPr/>
        </p:nvCxnSpPr>
        <p:spPr>
          <a:xfrm flipH="1">
            <a:off x="681487" y="690113"/>
            <a:ext cx="3321170" cy="261380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146" name="Picture 2" descr="People Line Icons Editable Stroke Pixel Perfect Stock Illustration -  Download Image Now - Icon, People, Group Of People - i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390" t="3414" r="32377" b="75276"/>
          <a:stretch/>
        </p:blipFill>
        <p:spPr bwMode="auto">
          <a:xfrm>
            <a:off x="3475419" y="1448464"/>
            <a:ext cx="3780880" cy="346781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889813" y="5119136"/>
            <a:ext cx="3474067" cy="1200329"/>
          </a:xfrm>
          <a:prstGeom prst="rect">
            <a:avLst/>
          </a:prstGeom>
          <a:noFill/>
        </p:spPr>
        <p:txBody>
          <a:bodyPr wrap="square" rtlCol="0">
            <a:spAutoFit/>
          </a:bodyPr>
          <a:lstStyle/>
          <a:p>
            <a:pPr algn="ctr"/>
            <a:r>
              <a:rPr lang="zh-CN" altLang="en-US" sz="2400" b="1" dirty="0"/>
              <a:t>三人一组</a:t>
            </a:r>
            <a:endParaRPr lang="en-US" altLang="zh-CN" sz="2400" b="1" dirty="0"/>
          </a:p>
          <a:p>
            <a:pPr algn="ctr"/>
            <a:endParaRPr lang="en-US" altLang="zh-TW" sz="2400" b="1" dirty="0"/>
          </a:p>
          <a:p>
            <a:pPr algn="ctr"/>
            <a:r>
              <a:rPr lang="zh-CN" altLang="en-US" sz="2400" b="1" dirty="0"/>
              <a:t>记得上课带插线板！！！</a:t>
            </a:r>
            <a:endParaRPr lang="zh-TW" altLang="en-US" sz="2400" b="1" dirty="0"/>
          </a:p>
        </p:txBody>
      </p:sp>
      <p:pic>
        <p:nvPicPr>
          <p:cNvPr id="6148" name="Picture 4" descr="插座图标免费下载_插座矢量图标-88ICON"/>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920533" y="74305"/>
            <a:ext cx="2454132" cy="245413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0"/>
            <a:ext cx="1859805"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3.3 </a:t>
            </a:r>
            <a:r>
              <a:rPr lang="zh-CN" altLang="en-US" sz="2000" b="1" dirty="0" smtClean="0">
                <a:latin typeface="Times New Roman" panose="02020603050405020304" pitchFamily="18" charset="0"/>
                <a:cs typeface="Times New Roman" panose="02020603050405020304" pitchFamily="18" charset="0"/>
              </a:rPr>
              <a:t>作业</a:t>
            </a:r>
            <a:r>
              <a:rPr lang="zh-CN" altLang="en-US" sz="2000" b="1" dirty="0">
                <a:latin typeface="Times New Roman" panose="02020603050405020304" pitchFamily="18" charset="0"/>
                <a:cs typeface="Times New Roman" panose="02020603050405020304" pitchFamily="18" charset="0"/>
              </a:rPr>
              <a:t>和成绩</a:t>
            </a:r>
            <a:endParaRPr lang="en-US" altLang="zh-CN" sz="2000" b="1" dirty="0">
              <a:latin typeface="Times New Roman" panose="02020603050405020304" pitchFamily="18" charset="0"/>
              <a:cs typeface="Times New Roman" panose="02020603050405020304" pitchFamily="18" charset="0"/>
            </a:endParaRPr>
          </a:p>
        </p:txBody>
      </p:sp>
      <p:pic>
        <p:nvPicPr>
          <p:cNvPr id="6150" name="Picture 6" descr="Cartoon Vector Illustration of Laptop Computer With Dead Battery 2383103  Vector Art at Vecteez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1384" y="3483323"/>
            <a:ext cx="2932430" cy="223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31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816797"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4. </a:t>
            </a:r>
            <a:r>
              <a:rPr lang="zh-CN" altLang="en-US" sz="2400" b="1" dirty="0" smtClean="0">
                <a:latin typeface="宋体" panose="02010600030101010101" pitchFamily="2" charset="-122"/>
                <a:ea typeface="宋体" panose="02010600030101010101" pitchFamily="2" charset="-122"/>
              </a:rPr>
              <a:t>如何</a:t>
            </a:r>
            <a:r>
              <a:rPr lang="zh-CN" altLang="en-US" sz="2400" b="1" dirty="0">
                <a:latin typeface="宋体" panose="02010600030101010101" pitchFamily="2" charset="-122"/>
                <a:ea typeface="宋体" panose="02010600030101010101" pitchFamily="2" charset="-122"/>
              </a:rPr>
              <a:t>学好这门课</a:t>
            </a:r>
            <a:endParaRPr lang="zh-TW" altLang="en-US" sz="2400" dirty="0">
              <a:latin typeface="宋体" panose="02010600030101010101" pitchFamily="2" charset="-122"/>
              <a:ea typeface="宋体" panose="02010600030101010101" pitchFamily="2" charset="-122"/>
            </a:endParaRPr>
          </a:p>
        </p:txBody>
      </p:sp>
      <p:grpSp>
        <p:nvGrpSpPr>
          <p:cNvPr id="9" name="组合 8"/>
          <p:cNvGrpSpPr/>
          <p:nvPr/>
        </p:nvGrpSpPr>
        <p:grpSpPr>
          <a:xfrm>
            <a:off x="405650" y="1657721"/>
            <a:ext cx="5221858" cy="3746664"/>
            <a:chOff x="595656" y="2464357"/>
            <a:chExt cx="5221858" cy="3746664"/>
          </a:xfrm>
        </p:grpSpPr>
        <p:pic>
          <p:nvPicPr>
            <p:cNvPr id="8" name="图片 7"/>
            <p:cNvPicPr>
              <a:picLocks noChangeAspect="1"/>
            </p:cNvPicPr>
            <p:nvPr/>
          </p:nvPicPr>
          <p:blipFill rotWithShape="1">
            <a:blip r:embed="rId2"/>
            <a:srcRect l="19954"/>
            <a:stretch/>
          </p:blipFill>
          <p:spPr>
            <a:xfrm>
              <a:off x="595656" y="2464357"/>
              <a:ext cx="5221858" cy="3746664"/>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7616" y="3302490"/>
              <a:ext cx="1288752" cy="1284928"/>
            </a:xfrm>
            <a:prstGeom prst="rect">
              <a:avLst/>
            </a:prstGeom>
          </p:spPr>
        </p:pic>
      </p:grpSp>
      <p:sp>
        <p:nvSpPr>
          <p:cNvPr id="10" name="文本框 9"/>
          <p:cNvSpPr txBox="1"/>
          <p:nvPr/>
        </p:nvSpPr>
        <p:spPr>
          <a:xfrm>
            <a:off x="1561851" y="5776076"/>
            <a:ext cx="2909455" cy="461665"/>
          </a:xfrm>
          <a:prstGeom prst="rect">
            <a:avLst/>
          </a:prstGeom>
          <a:noFill/>
        </p:spPr>
        <p:txBody>
          <a:bodyPr wrap="square" rtlCol="0">
            <a:spAutoFit/>
          </a:bodyPr>
          <a:lstStyle/>
          <a:p>
            <a:r>
              <a:rPr lang="zh-CN" altLang="en-US" sz="2400" b="1" dirty="0" smtClean="0">
                <a:solidFill>
                  <a:srgbClr val="76AADA"/>
                </a:solidFill>
              </a:rPr>
              <a:t>你以为的</a:t>
            </a:r>
            <a:r>
              <a:rPr lang="en-US" altLang="zh-CN" sz="2400" b="1" dirty="0" smtClean="0">
                <a:solidFill>
                  <a:srgbClr val="76AADA"/>
                </a:solidFill>
              </a:rPr>
              <a:t>R</a:t>
            </a:r>
            <a:r>
              <a:rPr lang="zh-CN" altLang="en-US" sz="2400" b="1" dirty="0" smtClean="0">
                <a:solidFill>
                  <a:srgbClr val="76AADA"/>
                </a:solidFill>
              </a:rPr>
              <a:t>语言难度</a:t>
            </a:r>
            <a:endParaRPr lang="zh-TW" altLang="en-US" sz="2400" b="1" dirty="0">
              <a:solidFill>
                <a:srgbClr val="76AADA"/>
              </a:solidFill>
            </a:endParaRPr>
          </a:p>
        </p:txBody>
      </p:sp>
      <p:sp>
        <p:nvSpPr>
          <p:cNvPr id="12" name="文本框 11"/>
          <p:cNvSpPr txBox="1"/>
          <p:nvPr/>
        </p:nvSpPr>
        <p:spPr>
          <a:xfrm>
            <a:off x="7770666" y="5776075"/>
            <a:ext cx="2909455" cy="461665"/>
          </a:xfrm>
          <a:prstGeom prst="rect">
            <a:avLst/>
          </a:prstGeom>
          <a:noFill/>
        </p:spPr>
        <p:txBody>
          <a:bodyPr wrap="square" rtlCol="0">
            <a:spAutoFit/>
          </a:bodyPr>
          <a:lstStyle/>
          <a:p>
            <a:r>
              <a:rPr lang="zh-CN" altLang="en-US" sz="2400" b="1" dirty="0" smtClean="0">
                <a:solidFill>
                  <a:srgbClr val="76AADA"/>
                </a:solidFill>
              </a:rPr>
              <a:t>实际上</a:t>
            </a:r>
            <a:r>
              <a:rPr lang="en-US" altLang="zh-CN" sz="2400" b="1" dirty="0" smtClean="0">
                <a:solidFill>
                  <a:srgbClr val="76AADA"/>
                </a:solidFill>
              </a:rPr>
              <a:t>R</a:t>
            </a:r>
            <a:r>
              <a:rPr lang="zh-CN" altLang="en-US" sz="2400" b="1" dirty="0" smtClean="0">
                <a:solidFill>
                  <a:srgbClr val="76AADA"/>
                </a:solidFill>
              </a:rPr>
              <a:t>语言难度</a:t>
            </a:r>
            <a:endParaRPr lang="zh-TW" altLang="en-US" sz="2400" b="1" dirty="0">
              <a:solidFill>
                <a:srgbClr val="76AADA"/>
              </a:solidFill>
            </a:endParaRPr>
          </a:p>
        </p:txBody>
      </p:sp>
      <p:grpSp>
        <p:nvGrpSpPr>
          <p:cNvPr id="11" name="组合 10"/>
          <p:cNvGrpSpPr/>
          <p:nvPr/>
        </p:nvGrpSpPr>
        <p:grpSpPr>
          <a:xfrm>
            <a:off x="6155954" y="1916991"/>
            <a:ext cx="5652238" cy="3228124"/>
            <a:chOff x="6155954" y="1916991"/>
            <a:chExt cx="5652238" cy="3228124"/>
          </a:xfrm>
        </p:grpSpPr>
        <p:pic>
          <p:nvPicPr>
            <p:cNvPr id="7" name="图片 6"/>
            <p:cNvPicPr>
              <a:picLocks noChangeAspect="1"/>
            </p:cNvPicPr>
            <p:nvPr/>
          </p:nvPicPr>
          <p:blipFill>
            <a:blip r:embed="rId4"/>
            <a:stretch>
              <a:fillRect/>
            </a:stretch>
          </p:blipFill>
          <p:spPr>
            <a:xfrm>
              <a:off x="6155954" y="1916991"/>
              <a:ext cx="5652238" cy="3228124"/>
            </a:xfrm>
            <a:prstGeom prst="rect">
              <a:avLst/>
            </a:prstGeom>
          </p:spPr>
        </p:pic>
        <p:pic>
          <p:nvPicPr>
            <p:cNvPr id="13" name="图片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6446" y="2450467"/>
              <a:ext cx="1379796" cy="1375702"/>
            </a:xfrm>
            <a:prstGeom prst="rect">
              <a:avLst/>
            </a:prstGeom>
          </p:spPr>
        </p:pic>
      </p:grpSp>
    </p:spTree>
    <p:extLst>
      <p:ext uri="{BB962C8B-B14F-4D97-AF65-F5344CB8AC3E}">
        <p14:creationId xmlns:p14="http://schemas.microsoft.com/office/powerpoint/2010/main" val="206829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2706" y="680980"/>
            <a:ext cx="10846130" cy="892552"/>
          </a:xfrm>
          <a:prstGeom prst="rect">
            <a:avLst/>
          </a:prstGeom>
        </p:spPr>
        <p:txBody>
          <a:bodyPr wrap="square">
            <a:spAutoFit/>
          </a:bodyPr>
          <a:lstStyle/>
          <a:p>
            <a:r>
              <a:rPr lang="en-US" altLang="zh-TW" sz="2000" b="1" dirty="0" smtClean="0">
                <a:latin typeface="宋体" panose="02010600030101010101" pitchFamily="2" charset="-122"/>
                <a:ea typeface="宋体" panose="02010600030101010101" pitchFamily="2" charset="-122"/>
              </a:rPr>
              <a:t>4.1</a:t>
            </a:r>
            <a:r>
              <a:rPr lang="en-US" altLang="zh-TW" sz="2000" b="1" dirty="0">
                <a:latin typeface="宋体" panose="02010600030101010101" pitchFamily="2" charset="-122"/>
                <a:ea typeface="宋体" panose="02010600030101010101" pitchFamily="2" charset="-122"/>
              </a:rPr>
              <a:t> </a:t>
            </a:r>
            <a:r>
              <a:rPr lang="zh-TW" altLang="en-US" sz="2000" b="1" dirty="0" smtClean="0">
                <a:latin typeface="宋体" panose="02010600030101010101" pitchFamily="2" charset="-122"/>
                <a:ea typeface="宋体" panose="02010600030101010101" pitchFamily="2" charset="-122"/>
              </a:rPr>
              <a:t>必要</a:t>
            </a:r>
            <a:r>
              <a:rPr lang="zh-TW" altLang="en-US" sz="2000" b="1" dirty="0">
                <a:latin typeface="宋体" panose="02010600030101010101" pitchFamily="2" charset="-122"/>
                <a:ea typeface="宋体" panose="02010600030101010101" pitchFamily="2" charset="-122"/>
              </a:rPr>
              <a:t>的统计知识</a:t>
            </a:r>
            <a:endParaRPr lang="en-US" altLang="zh-TW" sz="2000" b="1" dirty="0">
              <a:latin typeface="宋体" panose="02010600030101010101" pitchFamily="2" charset="-122"/>
              <a:ea typeface="宋体" panose="02010600030101010101" pitchFamily="2" charset="-122"/>
            </a:endParaRPr>
          </a:p>
          <a:p>
            <a:r>
              <a:rPr lang="en-US" altLang="zh-TW" sz="1600" dirty="0">
                <a:latin typeface="宋体" panose="02010600030101010101" pitchFamily="2" charset="-122"/>
                <a:ea typeface="宋体" panose="02010600030101010101" pitchFamily="2" charset="-122"/>
              </a:rPr>
              <a:t>	R</a:t>
            </a:r>
            <a:r>
              <a:rPr lang="zh-CN" altLang="en-US" sz="1600" dirty="0">
                <a:latin typeface="宋体" panose="02010600030101010101" pitchFamily="2" charset="-122"/>
                <a:ea typeface="宋体" panose="02010600030101010101" pitchFamily="2" charset="-122"/>
              </a:rPr>
              <a:t>语言的代码并不难，但是得到运行那段代码所需要的数据框（指的是格式满足函数的要求），</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以及解释代码运算出来的结果，需要一些统计知识</a:t>
            </a:r>
            <a:endParaRPr lang="zh-TW" altLang="en-US" sz="1600" dirty="0">
              <a:latin typeface="宋体" panose="02010600030101010101" pitchFamily="2" charset="-122"/>
              <a:ea typeface="宋体" panose="02010600030101010101" pitchFamily="2" charset="-122"/>
            </a:endParaRPr>
          </a:p>
        </p:txBody>
      </p:sp>
      <p:sp>
        <p:nvSpPr>
          <p:cNvPr id="4" name="矩形 3"/>
          <p:cNvSpPr/>
          <p:nvPr/>
        </p:nvSpPr>
        <p:spPr>
          <a:xfrm>
            <a:off x="292925" y="1898925"/>
            <a:ext cx="6096000" cy="2031325"/>
          </a:xfrm>
          <a:prstGeom prst="rect">
            <a:avLst/>
          </a:prstGeom>
        </p:spPr>
        <p:txBody>
          <a:bodyPr>
            <a:spAutoFit/>
          </a:bodyPr>
          <a:lstStyle/>
          <a:p>
            <a:r>
              <a:rPr lang="en-US" altLang="zh-TW" sz="1400" dirty="0"/>
              <a:t>A </a:t>
            </a:r>
            <a:r>
              <a:rPr lang="en-US" altLang="zh-TW" sz="1400" dirty="0" err="1"/>
              <a:t>data.frame</a:t>
            </a:r>
            <a:r>
              <a:rPr lang="en-US" altLang="zh-TW" sz="1400" dirty="0"/>
              <a:t>: 6 × 6</a:t>
            </a:r>
          </a:p>
          <a:p>
            <a:r>
              <a:rPr lang="en-US" altLang="zh-TW" sz="1400" dirty="0"/>
              <a:t>condition	</a:t>
            </a:r>
            <a:r>
              <a:rPr lang="en-US" altLang="zh-TW" sz="1400" dirty="0" err="1"/>
              <a:t>acc</a:t>
            </a:r>
            <a:r>
              <a:rPr lang="en-US" altLang="zh-TW" sz="1400" dirty="0"/>
              <a:t>	</a:t>
            </a:r>
            <a:r>
              <a:rPr lang="en-US" altLang="zh-TW" sz="1400" dirty="0" err="1"/>
              <a:t>block_type</a:t>
            </a:r>
            <a:r>
              <a:rPr lang="en-US" altLang="zh-TW" sz="1400" dirty="0"/>
              <a:t>	</a:t>
            </a:r>
            <a:r>
              <a:rPr lang="en-US" altLang="zh-TW" sz="1400" dirty="0" err="1"/>
              <a:t>rt</a:t>
            </a:r>
            <a:r>
              <a:rPr lang="en-US" altLang="zh-TW" sz="1400" dirty="0"/>
              <a:t>	</a:t>
            </a:r>
            <a:r>
              <a:rPr lang="en-US" altLang="zh-TW" sz="1400" dirty="0" err="1"/>
              <a:t>trial_id</a:t>
            </a:r>
            <a:r>
              <a:rPr lang="en-US" altLang="zh-TW" sz="1400" dirty="0"/>
              <a:t>	</a:t>
            </a:r>
            <a:r>
              <a:rPr lang="en-US" altLang="zh-TW" sz="1400" dirty="0" err="1"/>
              <a:t>subj_idx</a:t>
            </a:r>
            <a:endParaRPr lang="en-US" altLang="zh-TW" sz="1400" dirty="0"/>
          </a:p>
          <a:p>
            <a:r>
              <a:rPr lang="en-US" altLang="zh-TW" sz="1400" dirty="0"/>
              <a:t>&lt;</a:t>
            </a:r>
            <a:r>
              <a:rPr lang="en-US" altLang="zh-TW" sz="1400" dirty="0" err="1"/>
              <a:t>chr</a:t>
            </a:r>
            <a:r>
              <a:rPr lang="en-US" altLang="zh-TW" sz="1400" dirty="0"/>
              <a:t>&gt;	&lt;</a:t>
            </a:r>
            <a:r>
              <a:rPr lang="en-US" altLang="zh-TW" sz="1400" dirty="0" err="1"/>
              <a:t>fct</a:t>
            </a:r>
            <a:r>
              <a:rPr lang="en-US" altLang="zh-TW" sz="1400" dirty="0"/>
              <a:t>&gt;	&lt;</a:t>
            </a:r>
            <a:r>
              <a:rPr lang="en-US" altLang="zh-TW" sz="1400" dirty="0" err="1"/>
              <a:t>chr</a:t>
            </a:r>
            <a:r>
              <a:rPr lang="en-US" altLang="zh-TW" sz="1400" dirty="0"/>
              <a:t>&gt;	&lt;</a:t>
            </a:r>
            <a:r>
              <a:rPr lang="en-US" altLang="zh-TW" sz="1400" dirty="0" err="1"/>
              <a:t>dbl</a:t>
            </a:r>
            <a:r>
              <a:rPr lang="en-US" altLang="zh-TW" sz="1400" dirty="0"/>
              <a:t>&gt;	&lt;</a:t>
            </a:r>
            <a:r>
              <a:rPr lang="en-US" altLang="zh-TW" sz="1400" dirty="0" err="1"/>
              <a:t>chr</a:t>
            </a:r>
            <a:r>
              <a:rPr lang="en-US" altLang="zh-TW" sz="1400" dirty="0"/>
              <a:t>&gt;	&lt;</a:t>
            </a:r>
            <a:r>
              <a:rPr lang="en-US" altLang="zh-TW" sz="1400" dirty="0" err="1"/>
              <a:t>chr</a:t>
            </a:r>
            <a:r>
              <a:rPr lang="en-US" altLang="zh-TW" sz="1400" dirty="0"/>
              <a:t>&gt;</a:t>
            </a:r>
          </a:p>
          <a:p>
            <a:r>
              <a:rPr lang="en-US" altLang="zh-TW" sz="1400" dirty="0"/>
              <a:t>1	congruent	1	test	679	</a:t>
            </a:r>
            <a:r>
              <a:rPr lang="en-US" altLang="zh-TW" sz="1400" dirty="0" err="1"/>
              <a:t>stim</a:t>
            </a:r>
            <a:r>
              <a:rPr lang="en-US" altLang="zh-TW" sz="1400" dirty="0"/>
              <a:t>	001</a:t>
            </a:r>
          </a:p>
          <a:p>
            <a:r>
              <a:rPr lang="en-US" altLang="zh-TW" sz="1400" dirty="0"/>
              <a:t>2	congruent	0	test	690	</a:t>
            </a:r>
            <a:r>
              <a:rPr lang="en-US" altLang="zh-TW" sz="1400" dirty="0" err="1"/>
              <a:t>stim</a:t>
            </a:r>
            <a:r>
              <a:rPr lang="en-US" altLang="zh-TW" sz="1400" dirty="0"/>
              <a:t>	001</a:t>
            </a:r>
          </a:p>
          <a:p>
            <a:r>
              <a:rPr lang="en-US" altLang="zh-TW" sz="1400" dirty="0"/>
              <a:t>3	congruent	1	test	604	</a:t>
            </a:r>
            <a:r>
              <a:rPr lang="en-US" altLang="zh-TW" sz="1400" dirty="0" err="1"/>
              <a:t>stim</a:t>
            </a:r>
            <a:r>
              <a:rPr lang="en-US" altLang="zh-TW" sz="1400" dirty="0"/>
              <a:t>	001</a:t>
            </a:r>
          </a:p>
          <a:p>
            <a:r>
              <a:rPr lang="en-US" altLang="zh-TW" sz="1400" dirty="0"/>
              <a:t>4	congruent	1	test	586	</a:t>
            </a:r>
            <a:r>
              <a:rPr lang="en-US" altLang="zh-TW" sz="1400" dirty="0" err="1"/>
              <a:t>stim</a:t>
            </a:r>
            <a:r>
              <a:rPr lang="en-US" altLang="zh-TW" sz="1400" dirty="0"/>
              <a:t>	001</a:t>
            </a:r>
          </a:p>
          <a:p>
            <a:r>
              <a:rPr lang="en-US" altLang="zh-TW" sz="1400" dirty="0"/>
              <a:t>5	congruent	1	test	639	</a:t>
            </a:r>
            <a:r>
              <a:rPr lang="en-US" altLang="zh-TW" sz="1400" dirty="0" err="1"/>
              <a:t>stim</a:t>
            </a:r>
            <a:r>
              <a:rPr lang="en-US" altLang="zh-TW" sz="1400" dirty="0"/>
              <a:t>	001</a:t>
            </a:r>
          </a:p>
          <a:p>
            <a:r>
              <a:rPr lang="en-US" altLang="zh-TW" sz="1400" dirty="0"/>
              <a:t>6	congruent	1	test	568	</a:t>
            </a:r>
            <a:r>
              <a:rPr lang="en-US" altLang="zh-TW" sz="1400" dirty="0" err="1"/>
              <a:t>stim</a:t>
            </a:r>
            <a:r>
              <a:rPr lang="en-US" altLang="zh-TW" sz="1400" dirty="0"/>
              <a:t>	001</a:t>
            </a:r>
          </a:p>
        </p:txBody>
      </p:sp>
      <p:sp>
        <p:nvSpPr>
          <p:cNvPr id="5" name="矩形 4"/>
          <p:cNvSpPr/>
          <p:nvPr/>
        </p:nvSpPr>
        <p:spPr>
          <a:xfrm>
            <a:off x="6254337" y="4673700"/>
            <a:ext cx="6096000" cy="2031325"/>
          </a:xfrm>
          <a:prstGeom prst="rect">
            <a:avLst/>
          </a:prstGeom>
        </p:spPr>
        <p:txBody>
          <a:bodyPr>
            <a:spAutoFit/>
          </a:bodyPr>
          <a:lstStyle/>
          <a:p>
            <a:r>
              <a:rPr lang="en-US" altLang="zh-TW" sz="1400" dirty="0"/>
              <a:t>A </a:t>
            </a:r>
            <a:r>
              <a:rPr lang="en-US" altLang="zh-TW" sz="1400" dirty="0" err="1"/>
              <a:t>tibble</a:t>
            </a:r>
            <a:r>
              <a:rPr lang="en-US" altLang="zh-TW" sz="1400" dirty="0"/>
              <a:t>: 6 × 6</a:t>
            </a:r>
          </a:p>
          <a:p>
            <a:r>
              <a:rPr lang="en-US" altLang="zh-TW" sz="1400" dirty="0" err="1"/>
              <a:t>subj_idx</a:t>
            </a:r>
            <a:r>
              <a:rPr lang="en-US" altLang="zh-TW" sz="1400" dirty="0"/>
              <a:t>	condition	</a:t>
            </a:r>
            <a:r>
              <a:rPr lang="en-US" altLang="zh-TW" sz="1400" dirty="0" err="1"/>
              <a:t>acc</a:t>
            </a:r>
            <a:r>
              <a:rPr lang="en-US" altLang="zh-TW" sz="1400" dirty="0"/>
              <a:t>	n	</a:t>
            </a:r>
            <a:r>
              <a:rPr lang="en-US" altLang="zh-TW" sz="1400" dirty="0" err="1"/>
              <a:t>rt_sd</a:t>
            </a:r>
            <a:r>
              <a:rPr lang="en-US" altLang="zh-TW" sz="1400" dirty="0"/>
              <a:t>	</a:t>
            </a:r>
            <a:r>
              <a:rPr lang="en-US" altLang="zh-TW" sz="1400" dirty="0" err="1"/>
              <a:t>rt_mean</a:t>
            </a:r>
            <a:endParaRPr lang="en-US" altLang="zh-TW" sz="1400" dirty="0"/>
          </a:p>
          <a:p>
            <a:r>
              <a:rPr lang="en-US" altLang="zh-TW" sz="1400" dirty="0"/>
              <a:t>&lt;</a:t>
            </a:r>
            <a:r>
              <a:rPr lang="en-US" altLang="zh-TW" sz="1400" dirty="0" err="1"/>
              <a:t>chr</a:t>
            </a:r>
            <a:r>
              <a:rPr lang="en-US" altLang="zh-TW" sz="1400" dirty="0"/>
              <a:t>&gt;	&lt;</a:t>
            </a:r>
            <a:r>
              <a:rPr lang="en-US" altLang="zh-TW" sz="1400" dirty="0" err="1"/>
              <a:t>chr</a:t>
            </a:r>
            <a:r>
              <a:rPr lang="en-US" altLang="zh-TW" sz="1400" dirty="0"/>
              <a:t>&gt;	&lt;</a:t>
            </a:r>
            <a:r>
              <a:rPr lang="en-US" altLang="zh-TW" sz="1400" dirty="0" err="1"/>
              <a:t>fct</a:t>
            </a:r>
            <a:r>
              <a:rPr lang="en-US" altLang="zh-TW" sz="1400" dirty="0"/>
              <a:t>&gt;	&lt;</a:t>
            </a:r>
            <a:r>
              <a:rPr lang="en-US" altLang="zh-TW" sz="1400" dirty="0" err="1"/>
              <a:t>int</a:t>
            </a:r>
            <a:r>
              <a:rPr lang="en-US" altLang="zh-TW" sz="1400" dirty="0"/>
              <a:t>&gt;	&lt;</a:t>
            </a:r>
            <a:r>
              <a:rPr lang="en-US" altLang="zh-TW" sz="1400" dirty="0" err="1"/>
              <a:t>dbl</a:t>
            </a:r>
            <a:r>
              <a:rPr lang="en-US" altLang="zh-TW" sz="1400" dirty="0"/>
              <a:t>&gt;	&lt;</a:t>
            </a:r>
            <a:r>
              <a:rPr lang="en-US" altLang="zh-TW" sz="1400" dirty="0" err="1"/>
              <a:t>dbl</a:t>
            </a:r>
            <a:r>
              <a:rPr lang="en-US" altLang="zh-TW" sz="1400" dirty="0"/>
              <a:t>&gt;</a:t>
            </a:r>
          </a:p>
          <a:p>
            <a:r>
              <a:rPr lang="en-US" altLang="zh-TW" sz="1400" dirty="0"/>
              <a:t>001	congruent	0	3	240.7433	956.6667</a:t>
            </a:r>
          </a:p>
          <a:p>
            <a:r>
              <a:rPr lang="en-US" altLang="zh-TW" sz="1400" dirty="0"/>
              <a:t>001	congruent	1	42	159.9905	692.0476</a:t>
            </a:r>
          </a:p>
          <a:p>
            <a:r>
              <a:rPr lang="en-US" altLang="zh-TW" sz="1400" dirty="0"/>
              <a:t>001	incongruent	0	7	235.2429	803.2857</a:t>
            </a:r>
          </a:p>
          <a:p>
            <a:r>
              <a:rPr lang="en-US" altLang="zh-TW" sz="1400" dirty="0"/>
              <a:t>001	incongruent	1	39	211.4752	821.6667</a:t>
            </a:r>
          </a:p>
          <a:p>
            <a:r>
              <a:rPr lang="en-US" altLang="zh-TW" sz="1400" dirty="0"/>
              <a:t>002	congruent	0	1	NA	632.0000</a:t>
            </a:r>
          </a:p>
          <a:p>
            <a:r>
              <a:rPr lang="en-US" altLang="zh-TW" sz="1400" dirty="0"/>
              <a:t>002	congruent	1	47	176.2124	680.5106</a:t>
            </a:r>
          </a:p>
        </p:txBody>
      </p:sp>
      <p:sp>
        <p:nvSpPr>
          <p:cNvPr id="6" name="下箭头 5"/>
          <p:cNvSpPr/>
          <p:nvPr/>
        </p:nvSpPr>
        <p:spPr>
          <a:xfrm rot="18513610">
            <a:off x="4642641" y="4240167"/>
            <a:ext cx="602046" cy="1495450"/>
          </a:xfrm>
          <a:prstGeom prst="downArrow">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0" y="0"/>
            <a:ext cx="2816797"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4. </a:t>
            </a:r>
            <a:r>
              <a:rPr lang="zh-CN" altLang="en-US" sz="2400" b="1" dirty="0" smtClean="0">
                <a:latin typeface="宋体" panose="02010600030101010101" pitchFamily="2" charset="-122"/>
                <a:ea typeface="宋体" panose="02010600030101010101" pitchFamily="2" charset="-122"/>
              </a:rPr>
              <a:t>如何</a:t>
            </a:r>
            <a:r>
              <a:rPr lang="zh-CN" altLang="en-US" sz="2400" b="1" dirty="0">
                <a:latin typeface="宋体" panose="02010600030101010101" pitchFamily="2" charset="-122"/>
                <a:ea typeface="宋体" panose="02010600030101010101" pitchFamily="2" charset="-122"/>
              </a:rPr>
              <a:t>学好这门课</a:t>
            </a:r>
            <a:endParaRPr lang="zh-TW"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2743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42962" y="1505114"/>
            <a:ext cx="10515600" cy="370820"/>
          </a:xfrm>
        </p:spPr>
        <p:txBody>
          <a:bodyPr>
            <a:normAutofit/>
          </a:bodyPr>
          <a:lstStyle/>
          <a:p>
            <a:r>
              <a:rPr kumimoji="1" lang="zh-CN" altLang="en-US" sz="1600" dirty="0"/>
              <a:t>韦伯太空望远镜每天可以收集超过</a:t>
            </a:r>
            <a:r>
              <a:rPr kumimoji="1" lang="en-US" altLang="zh-CN" sz="1600" dirty="0"/>
              <a:t>50GB</a:t>
            </a:r>
            <a:r>
              <a:rPr kumimoji="1" lang="zh-CN" altLang="en-US" sz="1600" dirty="0"/>
              <a:t>的数据</a:t>
            </a:r>
            <a:endParaRPr kumimoji="1" lang="en-US" altLang="zh-CN" sz="1600" dirty="0"/>
          </a:p>
        </p:txBody>
      </p:sp>
      <p:pic>
        <p:nvPicPr>
          <p:cNvPr id="7" name="图片 6" descr="山上有许多星星&#10;&#10;中度可信度描述已自动生成">
            <a:extLst>
              <a:ext uri="{FF2B5EF4-FFF2-40B4-BE49-F238E27FC236}">
                <a16:creationId xmlns:a16="http://schemas.microsoft.com/office/drawing/2014/main" xmlns="" id="{358D8625-CC8C-0C0F-02D4-7373C4422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138" y="2437119"/>
            <a:ext cx="4661127" cy="3107418"/>
          </a:xfrm>
          <a:prstGeom prst="rect">
            <a:avLst/>
          </a:prstGeom>
        </p:spPr>
      </p:pic>
      <p:sp>
        <p:nvSpPr>
          <p:cNvPr id="9" name="矩形 8"/>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Tree>
    <p:extLst>
      <p:ext uri="{BB962C8B-B14F-4D97-AF65-F5344CB8AC3E}">
        <p14:creationId xmlns:p14="http://schemas.microsoft.com/office/powerpoint/2010/main" val="435568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0637" y="616684"/>
            <a:ext cx="10846130" cy="646331"/>
          </a:xfrm>
          <a:prstGeom prst="rect">
            <a:avLst/>
          </a:prstGeom>
        </p:spPr>
        <p:txBody>
          <a:bodyPr wrap="square">
            <a:spAutoFit/>
          </a:bodyPr>
          <a:lstStyle/>
          <a:p>
            <a:r>
              <a:rPr lang="en-US" altLang="zh-TW" sz="2000" b="1" dirty="0" smtClean="0">
                <a:latin typeface="宋体" panose="02010600030101010101" pitchFamily="2" charset="-122"/>
                <a:ea typeface="宋体" panose="02010600030101010101" pitchFamily="2" charset="-122"/>
              </a:rPr>
              <a:t>4.2</a:t>
            </a:r>
            <a:r>
              <a:rPr lang="en-US" altLang="zh-TW" sz="2000" b="1" dirty="0">
                <a:latin typeface="宋体" panose="02010600030101010101" pitchFamily="2" charset="-122"/>
                <a:ea typeface="宋体" panose="02010600030101010101" pitchFamily="2" charset="-122"/>
              </a:rPr>
              <a:t> </a:t>
            </a:r>
            <a:r>
              <a:rPr lang="zh-TW" altLang="en-US" sz="2000" b="1" dirty="0" smtClean="0">
                <a:latin typeface="宋体" panose="02010600030101010101" pitchFamily="2" charset="-122"/>
                <a:ea typeface="宋体" panose="02010600030101010101" pitchFamily="2" charset="-122"/>
              </a:rPr>
              <a:t>每</a:t>
            </a:r>
            <a:r>
              <a:rPr lang="zh-TW" altLang="en-US" sz="2000" b="1" dirty="0">
                <a:latin typeface="宋体" panose="02010600030101010101" pitchFamily="2" charset="-122"/>
                <a:ea typeface="宋体" panose="02010600030101010101" pitchFamily="2" charset="-122"/>
              </a:rPr>
              <a:t>堂课都来听</a:t>
            </a:r>
            <a:endParaRPr lang="en-US" altLang="zh-TW" sz="2000" b="1" dirty="0">
              <a:latin typeface="宋体" panose="02010600030101010101" pitchFamily="2" charset="-122"/>
              <a:ea typeface="宋体" panose="02010600030101010101" pitchFamily="2" charset="-122"/>
            </a:endParaRPr>
          </a:p>
          <a:p>
            <a:r>
              <a:rPr lang="en-US" altLang="zh-TW"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这点最重要</a:t>
            </a:r>
            <a:endParaRPr lang="zh-TW" altLang="en-US" sz="16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510637" y="1655688"/>
            <a:ext cx="4845133" cy="4845133"/>
          </a:xfrm>
          <a:prstGeom prst="rect">
            <a:avLst/>
          </a:prstGeom>
        </p:spPr>
      </p:pic>
      <p:pic>
        <p:nvPicPr>
          <p:cNvPr id="5" name="图片 4"/>
          <p:cNvPicPr>
            <a:picLocks noChangeAspect="1"/>
          </p:cNvPicPr>
          <p:nvPr/>
        </p:nvPicPr>
        <p:blipFill>
          <a:blip r:embed="rId3"/>
          <a:stretch>
            <a:fillRect/>
          </a:stretch>
        </p:blipFill>
        <p:spPr>
          <a:xfrm>
            <a:off x="6497039" y="1763803"/>
            <a:ext cx="4737018" cy="4737018"/>
          </a:xfrm>
          <a:prstGeom prst="rect">
            <a:avLst/>
          </a:prstGeom>
        </p:spPr>
      </p:pic>
      <p:sp>
        <p:nvSpPr>
          <p:cNvPr id="7" name="矩形 6"/>
          <p:cNvSpPr/>
          <p:nvPr/>
        </p:nvSpPr>
        <p:spPr>
          <a:xfrm>
            <a:off x="0" y="0"/>
            <a:ext cx="2816797"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4. </a:t>
            </a:r>
            <a:r>
              <a:rPr lang="zh-CN" altLang="en-US" sz="2400" b="1" dirty="0" smtClean="0">
                <a:latin typeface="宋体" panose="02010600030101010101" pitchFamily="2" charset="-122"/>
                <a:ea typeface="宋体" panose="02010600030101010101" pitchFamily="2" charset="-122"/>
              </a:rPr>
              <a:t>如何</a:t>
            </a:r>
            <a:r>
              <a:rPr lang="zh-CN" altLang="en-US" sz="2400" b="1" dirty="0">
                <a:latin typeface="宋体" panose="02010600030101010101" pitchFamily="2" charset="-122"/>
                <a:ea typeface="宋体" panose="02010600030101010101" pitchFamily="2" charset="-122"/>
              </a:rPr>
              <a:t>学好这门课</a:t>
            </a:r>
            <a:endParaRPr lang="zh-TW"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96033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7431" y="794174"/>
            <a:ext cx="10846130" cy="400110"/>
          </a:xfrm>
          <a:prstGeom prst="rect">
            <a:avLst/>
          </a:prstGeom>
        </p:spPr>
        <p:txBody>
          <a:bodyPr wrap="square">
            <a:spAutoFit/>
          </a:bodyPr>
          <a:lstStyle/>
          <a:p>
            <a:r>
              <a:rPr lang="en-US" altLang="zh-TW" sz="2000" b="1" dirty="0" smtClean="0">
                <a:latin typeface="宋体" panose="02010600030101010101" pitchFamily="2" charset="-122"/>
                <a:ea typeface="宋体" panose="02010600030101010101" pitchFamily="2" charset="-122"/>
              </a:rPr>
              <a:t>4.3</a:t>
            </a:r>
            <a:r>
              <a:rPr lang="en-US" altLang="zh-TW" sz="2000" b="1" dirty="0">
                <a:latin typeface="宋体" panose="02010600030101010101" pitchFamily="2" charset="-122"/>
                <a:ea typeface="宋体" panose="02010600030101010101" pitchFamily="2" charset="-122"/>
              </a:rPr>
              <a:t> </a:t>
            </a:r>
            <a:r>
              <a:rPr lang="zh-TW" altLang="en-US" sz="2000" b="1" dirty="0" smtClean="0">
                <a:latin typeface="宋体" panose="02010600030101010101" pitchFamily="2" charset="-122"/>
                <a:ea typeface="宋体" panose="02010600030101010101" pitchFamily="2" charset="-122"/>
              </a:rPr>
              <a:t>敢于</a:t>
            </a:r>
            <a:r>
              <a:rPr lang="zh-TW" altLang="en-US" sz="2000" b="1" dirty="0">
                <a:latin typeface="宋体" panose="02010600030101010101" pitchFamily="2" charset="-122"/>
                <a:ea typeface="宋体" panose="02010600030101010101" pitchFamily="2" charset="-122"/>
              </a:rPr>
              <a:t>试错代码</a:t>
            </a:r>
            <a:r>
              <a:rPr lang="en-US" altLang="zh-TW" sz="1600" b="1" dirty="0">
                <a:latin typeface="宋体" panose="02010600030101010101" pitchFamily="2" charset="-122"/>
                <a:ea typeface="宋体" panose="02010600030101010101" pitchFamily="2" charset="-122"/>
              </a:rPr>
              <a:t>	</a:t>
            </a:r>
            <a:endParaRPr lang="zh-TW" altLang="en-US" sz="1600" b="1" strike="sngStrike" dirty="0">
              <a:latin typeface="宋体" panose="02010600030101010101" pitchFamily="2" charset="-122"/>
              <a:ea typeface="宋体" panose="02010600030101010101" pitchFamily="2" charset="-122"/>
            </a:endParaRPr>
          </a:p>
        </p:txBody>
      </p:sp>
      <p:grpSp>
        <p:nvGrpSpPr>
          <p:cNvPr id="9" name="组合 8"/>
          <p:cNvGrpSpPr/>
          <p:nvPr/>
        </p:nvGrpSpPr>
        <p:grpSpPr>
          <a:xfrm>
            <a:off x="1999014" y="2256312"/>
            <a:ext cx="7976923" cy="2898718"/>
            <a:chOff x="1999014" y="2256312"/>
            <a:chExt cx="7976923" cy="2898718"/>
          </a:xfrm>
        </p:grpSpPr>
        <p:pic>
          <p:nvPicPr>
            <p:cNvPr id="7" name="图片 6"/>
            <p:cNvPicPr>
              <a:picLocks noChangeAspect="1"/>
            </p:cNvPicPr>
            <p:nvPr/>
          </p:nvPicPr>
          <p:blipFill>
            <a:blip r:embed="rId2"/>
            <a:stretch>
              <a:fillRect/>
            </a:stretch>
          </p:blipFill>
          <p:spPr>
            <a:xfrm>
              <a:off x="1999014" y="2256312"/>
              <a:ext cx="7976923" cy="2898718"/>
            </a:xfrm>
            <a:prstGeom prst="rect">
              <a:avLst/>
            </a:prstGeom>
          </p:spPr>
        </p:pic>
        <p:sp>
          <p:nvSpPr>
            <p:cNvPr id="8" name="矩形 7"/>
            <p:cNvSpPr/>
            <p:nvPr/>
          </p:nvSpPr>
          <p:spPr>
            <a:xfrm>
              <a:off x="2375066" y="2588821"/>
              <a:ext cx="546265" cy="581891"/>
            </a:xfrm>
            <a:prstGeom prst="rect">
              <a:avLst/>
            </a:prstGeom>
            <a:solidFill>
              <a:srgbClr val="D35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你</a:t>
              </a:r>
              <a:endParaRPr lang="zh-TW" altLang="en-US" b="1" dirty="0"/>
            </a:p>
          </p:txBody>
        </p:sp>
      </p:grpSp>
      <p:sp>
        <p:nvSpPr>
          <p:cNvPr id="11" name="矩形 10"/>
          <p:cNvSpPr/>
          <p:nvPr/>
        </p:nvSpPr>
        <p:spPr>
          <a:xfrm>
            <a:off x="0" y="0"/>
            <a:ext cx="2816797"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4. </a:t>
            </a:r>
            <a:r>
              <a:rPr lang="zh-CN" altLang="en-US" sz="2400" b="1" dirty="0" smtClean="0">
                <a:latin typeface="宋体" panose="02010600030101010101" pitchFamily="2" charset="-122"/>
                <a:ea typeface="宋体" panose="02010600030101010101" pitchFamily="2" charset="-122"/>
              </a:rPr>
              <a:t>如何</a:t>
            </a:r>
            <a:r>
              <a:rPr lang="zh-CN" altLang="en-US" sz="2400" b="1" dirty="0">
                <a:latin typeface="宋体" panose="02010600030101010101" pitchFamily="2" charset="-122"/>
                <a:ea typeface="宋体" panose="02010600030101010101" pitchFamily="2" charset="-122"/>
              </a:rPr>
              <a:t>学好这门课</a:t>
            </a:r>
            <a:endParaRPr lang="zh-TW"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53961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2925" y="709174"/>
            <a:ext cx="10846130" cy="646331"/>
          </a:xfrm>
          <a:prstGeom prst="rect">
            <a:avLst/>
          </a:prstGeom>
        </p:spPr>
        <p:txBody>
          <a:bodyPr wrap="square">
            <a:spAutoFit/>
          </a:bodyPr>
          <a:lstStyle/>
          <a:p>
            <a:r>
              <a:rPr lang="en-US" altLang="zh-TW" sz="2000" b="1" dirty="0" smtClean="0">
                <a:latin typeface="宋体" panose="02010600030101010101" pitchFamily="2" charset="-122"/>
                <a:ea typeface="宋体" panose="02010600030101010101" pitchFamily="2" charset="-122"/>
              </a:rPr>
              <a:t>4.4 </a:t>
            </a:r>
            <a:r>
              <a:rPr lang="zh-TW" altLang="en-US" sz="2000" b="1" dirty="0" smtClean="0">
                <a:latin typeface="宋体" panose="02010600030101010101" pitchFamily="2" charset="-122"/>
                <a:ea typeface="宋体" panose="02010600030101010101" pitchFamily="2" charset="-122"/>
              </a:rPr>
              <a:t>以</a:t>
            </a:r>
            <a:r>
              <a:rPr lang="zh-TW" altLang="en-US" sz="2000" b="1" dirty="0">
                <a:latin typeface="宋体" panose="02010600030101010101" pitchFamily="2" charset="-122"/>
                <a:ea typeface="宋体" panose="02010600030101010101" pitchFamily="2" charset="-122"/>
              </a:rPr>
              <a:t>计算机的思维思考问题</a:t>
            </a:r>
            <a:endParaRPr lang="en-US" altLang="zh-TW" sz="2000" b="1" dirty="0">
              <a:latin typeface="宋体" panose="02010600030101010101" pitchFamily="2" charset="-122"/>
              <a:ea typeface="宋体" panose="02010600030101010101" pitchFamily="2" charset="-122"/>
            </a:endParaRPr>
          </a:p>
          <a:p>
            <a:r>
              <a:rPr lang="en-US" altLang="zh-TW"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一直写代码，就会慢慢明白了</a:t>
            </a:r>
            <a:endParaRPr lang="zh-TW" altLang="en-US" sz="16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3895107" y="1750621"/>
            <a:ext cx="4354286" cy="4354286"/>
          </a:xfrm>
          <a:prstGeom prst="rect">
            <a:avLst/>
          </a:prstGeom>
        </p:spPr>
      </p:pic>
      <p:sp>
        <p:nvSpPr>
          <p:cNvPr id="6" name="矩形 5"/>
          <p:cNvSpPr/>
          <p:nvPr/>
        </p:nvSpPr>
        <p:spPr>
          <a:xfrm>
            <a:off x="0" y="0"/>
            <a:ext cx="2816797" cy="461665"/>
          </a:xfrm>
          <a:prstGeom prst="rect">
            <a:avLst/>
          </a:prstGeom>
        </p:spPr>
        <p:txBody>
          <a:bodyPr wrap="none">
            <a:spAutoFit/>
          </a:bodyPr>
          <a:lstStyle/>
          <a:p>
            <a:r>
              <a:rPr lang="en-US" altLang="zh-CN" sz="2400" b="1" dirty="0" smtClean="0">
                <a:latin typeface="宋体" panose="02010600030101010101" pitchFamily="2" charset="-122"/>
                <a:ea typeface="宋体" panose="02010600030101010101" pitchFamily="2" charset="-122"/>
              </a:rPr>
              <a:t>4. </a:t>
            </a:r>
            <a:r>
              <a:rPr lang="zh-CN" altLang="en-US" sz="2400" b="1" dirty="0" smtClean="0">
                <a:latin typeface="宋体" panose="02010600030101010101" pitchFamily="2" charset="-122"/>
                <a:ea typeface="宋体" panose="02010600030101010101" pitchFamily="2" charset="-122"/>
              </a:rPr>
              <a:t>如何</a:t>
            </a:r>
            <a:r>
              <a:rPr lang="zh-CN" altLang="en-US" sz="2400" b="1" dirty="0">
                <a:latin typeface="宋体" panose="02010600030101010101" pitchFamily="2" charset="-122"/>
                <a:ea typeface="宋体" panose="02010600030101010101" pitchFamily="2" charset="-122"/>
              </a:rPr>
              <a:t>学好这门课</a:t>
            </a:r>
            <a:endParaRPr lang="zh-TW"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6322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2925" y="588404"/>
            <a:ext cx="10846130" cy="646331"/>
          </a:xfrm>
          <a:prstGeom prst="rect">
            <a:avLst/>
          </a:prstGeom>
        </p:spPr>
        <p:txBody>
          <a:bodyPr wrap="square">
            <a:spAutoFit/>
          </a:bodyPr>
          <a:lstStyle/>
          <a:p>
            <a:r>
              <a:rPr lang="en-US" altLang="zh-TW" sz="2000" b="1" dirty="0" smtClean="0">
                <a:latin typeface="宋体" panose="02010600030101010101" pitchFamily="2" charset="-122"/>
                <a:ea typeface="宋体" panose="02010600030101010101" pitchFamily="2" charset="-122"/>
              </a:rPr>
              <a:t>4.5</a:t>
            </a:r>
            <a:r>
              <a:rPr lang="en-US" altLang="zh-TW" sz="2000" b="1" dirty="0">
                <a:latin typeface="宋体" panose="02010600030101010101" pitchFamily="2" charset="-122"/>
                <a:ea typeface="宋体" panose="02010600030101010101" pitchFamily="2" charset="-122"/>
              </a:rPr>
              <a:t> </a:t>
            </a:r>
            <a:r>
              <a:rPr lang="zh-TW" altLang="en-US" sz="2000" b="1" strike="sngStrike" dirty="0" smtClean="0">
                <a:latin typeface="宋体" panose="02010600030101010101" pitchFamily="2" charset="-122"/>
                <a:ea typeface="宋体" panose="02010600030101010101" pitchFamily="2" charset="-122"/>
              </a:rPr>
              <a:t>求助于</a:t>
            </a:r>
            <a:r>
              <a:rPr lang="zh-TW" altLang="en-US" sz="2000" b="1" strike="sngStrike" dirty="0">
                <a:latin typeface="宋体" panose="02010600030101010101" pitchFamily="2" charset="-122"/>
                <a:ea typeface="宋体" panose="02010600030101010101" pitchFamily="2" charset="-122"/>
              </a:rPr>
              <a:t>chatGPT</a:t>
            </a:r>
            <a:r>
              <a:rPr lang="zh-TW" altLang="en-US" sz="2000" b="1" dirty="0">
                <a:latin typeface="宋体" panose="02010600030101010101" pitchFamily="2" charset="-122"/>
                <a:ea typeface="宋体" panose="02010600030101010101" pitchFamily="2" charset="-122"/>
              </a:rPr>
              <a:t>善用搜索引擎</a:t>
            </a:r>
            <a:endParaRPr lang="en-US" altLang="zh-TW" sz="2000" b="1" dirty="0">
              <a:latin typeface="宋体" panose="02010600030101010101" pitchFamily="2" charset="-122"/>
              <a:ea typeface="宋体" panose="02010600030101010101" pitchFamily="2" charset="-122"/>
            </a:endParaRPr>
          </a:p>
          <a:p>
            <a:r>
              <a:rPr lang="en-US" altLang="zh-TW"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可以用搜索引擎</a:t>
            </a:r>
            <a:r>
              <a:rPr lang="en-US" altLang="zh-CN" sz="1600" b="1" strike="sngStrike" dirty="0">
                <a:latin typeface="宋体" panose="02010600030101010101" pitchFamily="2" charset="-122"/>
                <a:ea typeface="宋体" panose="02010600030101010101" pitchFamily="2" charset="-122"/>
              </a:rPr>
              <a:t>chatGPT</a:t>
            </a:r>
            <a:r>
              <a:rPr lang="zh-CN" altLang="en-US" sz="1600" b="1" dirty="0">
                <a:latin typeface="宋体" panose="02010600030101010101" pitchFamily="2" charset="-122"/>
                <a:ea typeface="宋体" panose="02010600030101010101" pitchFamily="2" charset="-122"/>
              </a:rPr>
              <a:t>来解决代码里遇到的错误</a:t>
            </a:r>
            <a:endParaRPr lang="zh-TW" altLang="en-US" sz="16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2725946" y="1472320"/>
            <a:ext cx="6892016" cy="4717076"/>
          </a:xfrm>
          <a:prstGeom prst="rect">
            <a:avLst/>
          </a:prstGeom>
        </p:spPr>
      </p:pic>
      <p:sp>
        <p:nvSpPr>
          <p:cNvPr id="5" name="文本框 4"/>
          <p:cNvSpPr txBox="1"/>
          <p:nvPr/>
        </p:nvSpPr>
        <p:spPr>
          <a:xfrm>
            <a:off x="-1" y="0"/>
            <a:ext cx="2725947" cy="461665"/>
          </a:xfrm>
          <a:prstGeom prst="rect">
            <a:avLst/>
          </a:prstGeom>
          <a:noFill/>
        </p:spPr>
        <p:txBody>
          <a:bodyPr wrap="square" rtlCol="0">
            <a:spAutoFit/>
          </a:bodyPr>
          <a:lstStyle/>
          <a:p>
            <a:r>
              <a:rPr lang="en-US" altLang="zh-CN" sz="2400" b="1" dirty="0" smtClean="0"/>
              <a:t>4. </a:t>
            </a:r>
            <a:r>
              <a:rPr lang="zh-CN" altLang="en-US" sz="2400" b="1" dirty="0" smtClean="0"/>
              <a:t>如何</a:t>
            </a:r>
            <a:r>
              <a:rPr lang="zh-CN" altLang="en-US" sz="2400" b="1" dirty="0"/>
              <a:t>学好这门课</a:t>
            </a:r>
            <a:endParaRPr lang="zh-TW" altLang="en-US" sz="2400" b="1" dirty="0"/>
          </a:p>
        </p:txBody>
      </p:sp>
    </p:spTree>
    <p:extLst>
      <p:ext uri="{BB962C8B-B14F-4D97-AF65-F5344CB8AC3E}">
        <p14:creationId xmlns:p14="http://schemas.microsoft.com/office/powerpoint/2010/main" val="26765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23611" y="1120449"/>
            <a:ext cx="10515600" cy="925167"/>
          </a:xfrm>
        </p:spPr>
        <p:txBody>
          <a:bodyPr>
            <a:normAutofit/>
          </a:bodyPr>
          <a:lstStyle/>
          <a:p>
            <a:r>
              <a:rPr kumimoji="1" lang="zh-CN" altLang="en-US" sz="1600" dirty="0"/>
              <a:t>截至 </a:t>
            </a:r>
            <a:r>
              <a:rPr kumimoji="1" lang="en-US" altLang="zh-CN" sz="1600" dirty="0"/>
              <a:t>2022 </a:t>
            </a:r>
            <a:r>
              <a:rPr kumimoji="1" lang="zh-CN" altLang="en-US" sz="1600" dirty="0"/>
              <a:t>年 </a:t>
            </a:r>
            <a:r>
              <a:rPr kumimoji="1" lang="en-US" altLang="zh-CN" sz="1600" dirty="0"/>
              <a:t>6 </a:t>
            </a:r>
            <a:r>
              <a:rPr kumimoji="1" lang="zh-CN" altLang="en-US" sz="1600" dirty="0"/>
              <a:t>月，我国网民规模为 </a:t>
            </a:r>
            <a:r>
              <a:rPr kumimoji="1" lang="en-US" altLang="zh-CN" sz="1600" dirty="0"/>
              <a:t>10.51 </a:t>
            </a:r>
            <a:r>
              <a:rPr kumimoji="1" lang="zh-CN" altLang="en-US" sz="1600" dirty="0"/>
              <a:t>亿，较 </a:t>
            </a:r>
            <a:r>
              <a:rPr kumimoji="1" lang="en-US" altLang="zh-CN" sz="1600" dirty="0"/>
              <a:t>2021 </a:t>
            </a:r>
            <a:r>
              <a:rPr kumimoji="1" lang="zh-CN" altLang="en-US" sz="1600" dirty="0"/>
              <a:t>年 </a:t>
            </a:r>
            <a:r>
              <a:rPr kumimoji="1" lang="en-US" altLang="zh-CN" sz="1600" dirty="0"/>
              <a:t>12 </a:t>
            </a:r>
            <a:r>
              <a:rPr kumimoji="1" lang="zh-CN" altLang="en-US" sz="1600" dirty="0"/>
              <a:t>月新增网民 </a:t>
            </a:r>
            <a:r>
              <a:rPr kumimoji="1" lang="en-US" altLang="zh-CN" sz="1600" dirty="0"/>
              <a:t>1919 </a:t>
            </a:r>
            <a:r>
              <a:rPr kumimoji="1" lang="zh-CN" altLang="en-US" sz="1600" dirty="0"/>
              <a:t>万，互联网普及率达  </a:t>
            </a:r>
            <a:r>
              <a:rPr kumimoji="1" lang="en-US" altLang="zh-CN" sz="1600" dirty="0"/>
              <a:t>74.4%</a:t>
            </a:r>
            <a:r>
              <a:rPr kumimoji="1" lang="zh-CN" altLang="en-US" sz="1600" dirty="0"/>
              <a:t>，较  </a:t>
            </a:r>
            <a:r>
              <a:rPr kumimoji="1" lang="en-US" altLang="zh-CN" sz="1600" dirty="0"/>
              <a:t>2021 </a:t>
            </a:r>
            <a:r>
              <a:rPr kumimoji="1" lang="zh-CN" altLang="en-US" sz="1600" dirty="0"/>
              <a:t>年</a:t>
            </a:r>
            <a:r>
              <a:rPr kumimoji="1" lang="en-US" altLang="zh-CN" sz="1600" dirty="0"/>
              <a:t>12 </a:t>
            </a:r>
            <a:r>
              <a:rPr kumimoji="1" lang="zh-CN" altLang="en-US" sz="1600" dirty="0"/>
              <a:t>月提升 </a:t>
            </a:r>
            <a:r>
              <a:rPr kumimoji="1" lang="en-US" altLang="zh-CN" sz="1600" dirty="0"/>
              <a:t>1.4 </a:t>
            </a:r>
            <a:r>
              <a:rPr kumimoji="1" lang="zh-CN" altLang="en-US" sz="1600" dirty="0"/>
              <a:t>个百分点。</a:t>
            </a:r>
            <a:endParaRPr kumimoji="1" lang="en-US" altLang="zh-CN" sz="1600" dirty="0"/>
          </a:p>
          <a:p>
            <a:r>
              <a:rPr kumimoji="1" lang="zh-CN" altLang="en-US" sz="1600" dirty="0"/>
              <a:t>互联网用户每天会产生海量数据</a:t>
            </a:r>
            <a:endParaRPr kumimoji="1" lang="en-US" altLang="zh-CN" sz="1600" dirty="0"/>
          </a:p>
        </p:txBody>
      </p:sp>
      <p:pic>
        <p:nvPicPr>
          <p:cNvPr id="9" name="图片 8" descr="图表, 条形图&#10;&#10;描述已自动生成">
            <a:extLst>
              <a:ext uri="{FF2B5EF4-FFF2-40B4-BE49-F238E27FC236}">
                <a16:creationId xmlns:a16="http://schemas.microsoft.com/office/drawing/2014/main" xmlns="" id="{915D54F8-4DE7-99C8-86C9-C59F26DE1D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0718" y="2439173"/>
            <a:ext cx="6142036" cy="3730671"/>
          </a:xfrm>
          <a:prstGeom prst="rect">
            <a:avLst/>
          </a:prstGeom>
        </p:spPr>
      </p:pic>
      <p:sp>
        <p:nvSpPr>
          <p:cNvPr id="8" name="矩形 7"/>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Tree>
    <p:extLst>
      <p:ext uri="{BB962C8B-B14F-4D97-AF65-F5344CB8AC3E}">
        <p14:creationId xmlns:p14="http://schemas.microsoft.com/office/powerpoint/2010/main" val="2600814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776477" y="2025422"/>
            <a:ext cx="11054162" cy="1943263"/>
          </a:xfrm>
        </p:spPr>
        <p:txBody>
          <a:bodyPr>
            <a:normAutofit/>
          </a:bodyPr>
          <a:lstStyle/>
          <a:p>
            <a:pPr>
              <a:buFont typeface="Wingdings" panose="05000000000000000000" pitchFamily="2" charset="2"/>
              <a:buChar char="l"/>
            </a:pPr>
            <a:r>
              <a:rPr kumimoji="1" lang="en-US" altLang="zh-CN" sz="1600" dirty="0"/>
              <a:t>Big n(sample size)</a:t>
            </a:r>
          </a:p>
          <a:p>
            <a:pPr marL="457200" lvl="1" indent="0">
              <a:buNone/>
            </a:pPr>
            <a:r>
              <a:rPr kumimoji="1" lang="zh-CN" altLang="en-US" sz="1600" dirty="0"/>
              <a:t>作为一些大数据收集工作基础的数字平台可以为研究工作提供数以万计，有时甚至是数以百万计的个人的访问</a:t>
            </a:r>
            <a:endParaRPr kumimoji="1" lang="en-US" altLang="zh-CN" sz="1600" dirty="0"/>
          </a:p>
          <a:p>
            <a:pPr>
              <a:buFont typeface="Wingdings" panose="05000000000000000000" pitchFamily="2" charset="2"/>
              <a:buChar char="l"/>
            </a:pPr>
            <a:r>
              <a:rPr kumimoji="1" lang="en-US" altLang="zh-CN" sz="1600" dirty="0"/>
              <a:t>Big v(variables)</a:t>
            </a:r>
          </a:p>
          <a:p>
            <a:pPr marL="457200" lvl="1" indent="0">
              <a:buNone/>
            </a:pPr>
            <a:r>
              <a:rPr kumimoji="1" lang="zh-CN" altLang="en-US" sz="1600" dirty="0"/>
              <a:t>作为大数据出现的基础的大型数字平台也将对可用于研究的各种变量产生相当大的影响</a:t>
            </a:r>
            <a:endParaRPr kumimoji="1" lang="en-US" altLang="zh-CN" sz="1600" dirty="0"/>
          </a:p>
          <a:p>
            <a:pPr>
              <a:buFont typeface="Wingdings" panose="05000000000000000000" pitchFamily="2" charset="2"/>
              <a:buChar char="l"/>
            </a:pPr>
            <a:r>
              <a:rPr kumimoji="1" lang="en-US" altLang="zh-CN" sz="1600" dirty="0"/>
              <a:t>Big t(time)</a:t>
            </a:r>
          </a:p>
          <a:p>
            <a:pPr marL="457200" lvl="1" indent="0">
              <a:buNone/>
            </a:pPr>
            <a:r>
              <a:rPr kumimoji="1" lang="zh-CN" altLang="en-US" sz="1600" dirty="0"/>
              <a:t>大型数字平台为观察个人和他们在很长一段时间内的行为提供了巨大的转变，而且是非常细化的</a:t>
            </a:r>
            <a:endParaRPr kumimoji="1" lang="en-US" altLang="zh-CN" sz="1600" dirty="0"/>
          </a:p>
        </p:txBody>
      </p:sp>
      <p:sp>
        <p:nvSpPr>
          <p:cNvPr id="5" name="矩形 4"/>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
        <p:nvSpPr>
          <p:cNvPr id="6" name="矩形 5"/>
          <p:cNvSpPr/>
          <p:nvPr/>
        </p:nvSpPr>
        <p:spPr>
          <a:xfrm>
            <a:off x="0" y="374843"/>
            <a:ext cx="3012363" cy="369332"/>
          </a:xfrm>
          <a:prstGeom prst="rect">
            <a:avLst/>
          </a:prstGeom>
        </p:spPr>
        <p:txBody>
          <a:bodyPr wrap="none">
            <a:spAutoFit/>
          </a:bodyPr>
          <a:lstStyle/>
          <a:p>
            <a:r>
              <a:rPr kumimoji="1" lang="en-US" altLang="zh-CN" b="1" dirty="0"/>
              <a:t>1.1.1</a:t>
            </a:r>
            <a:r>
              <a:rPr kumimoji="1" lang="zh-CN" altLang="en-US" b="1" dirty="0"/>
              <a:t> 大数据时代下的心理学</a:t>
            </a:r>
            <a:endParaRPr lang="zh-TW" altLang="en-US" b="1" dirty="0"/>
          </a:p>
        </p:txBody>
      </p:sp>
    </p:spTree>
    <p:extLst>
      <p:ext uri="{BB962C8B-B14F-4D97-AF65-F5344CB8AC3E}">
        <p14:creationId xmlns:p14="http://schemas.microsoft.com/office/powerpoint/2010/main" val="427065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61319" y="1022353"/>
            <a:ext cx="10515600" cy="362803"/>
          </a:xfrm>
        </p:spPr>
        <p:txBody>
          <a:bodyPr>
            <a:normAutofit/>
          </a:bodyPr>
          <a:lstStyle/>
          <a:p>
            <a:r>
              <a:rPr kumimoji="1" lang="zh-CN" altLang="en-US" sz="1600" dirty="0"/>
              <a:t>通过智能手机记录人们的行为来预测人格</a:t>
            </a:r>
            <a:endParaRPr kumimoji="1" lang="en-US" altLang="zh-CN" sz="1600" dirty="0"/>
          </a:p>
        </p:txBody>
      </p:sp>
      <p:pic>
        <p:nvPicPr>
          <p:cNvPr id="5" name="图片 4" descr="表格, Excel&#10;&#10;描述已自动生成">
            <a:extLst>
              <a:ext uri="{FF2B5EF4-FFF2-40B4-BE49-F238E27FC236}">
                <a16:creationId xmlns:a16="http://schemas.microsoft.com/office/drawing/2014/main" xmlns="" id="{E510E863-F1C4-5361-FB0E-655240F1B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232" y="1663334"/>
            <a:ext cx="7472534" cy="4831862"/>
          </a:xfrm>
          <a:prstGeom prst="rect">
            <a:avLst/>
          </a:prstGeom>
        </p:spPr>
      </p:pic>
      <p:sp>
        <p:nvSpPr>
          <p:cNvPr id="7" name="矩形 6"/>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
        <p:nvSpPr>
          <p:cNvPr id="8" name="矩形 7"/>
          <p:cNvSpPr/>
          <p:nvPr/>
        </p:nvSpPr>
        <p:spPr>
          <a:xfrm>
            <a:off x="0" y="374843"/>
            <a:ext cx="3474028" cy="369332"/>
          </a:xfrm>
          <a:prstGeom prst="rect">
            <a:avLst/>
          </a:prstGeom>
        </p:spPr>
        <p:txBody>
          <a:bodyPr wrap="none">
            <a:spAutoFit/>
          </a:bodyPr>
          <a:lstStyle/>
          <a:p>
            <a:r>
              <a:rPr kumimoji="1" lang="en-US" altLang="zh-CN" b="1" dirty="0"/>
              <a:t>1.1.2</a:t>
            </a:r>
            <a:r>
              <a:rPr kumimoji="1" lang="zh-CN" altLang="en-US" b="1" dirty="0"/>
              <a:t> 心理学研究中的大数据方法</a:t>
            </a:r>
            <a:endParaRPr lang="zh-TW" altLang="en-US" b="1" dirty="0"/>
          </a:p>
        </p:txBody>
      </p:sp>
    </p:spTree>
    <p:extLst>
      <p:ext uri="{BB962C8B-B14F-4D97-AF65-F5344CB8AC3E}">
        <p14:creationId xmlns:p14="http://schemas.microsoft.com/office/powerpoint/2010/main" val="283755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1519B741-2709-0B31-0E33-F78357CBBF62}"/>
              </a:ext>
            </a:extLst>
          </p:cNvPr>
          <p:cNvSpPr>
            <a:spLocks noGrp="1"/>
          </p:cNvSpPr>
          <p:nvPr>
            <p:ph idx="1"/>
          </p:nvPr>
        </p:nvSpPr>
        <p:spPr>
          <a:xfrm>
            <a:off x="814184" y="1205290"/>
            <a:ext cx="10515600" cy="368986"/>
          </a:xfrm>
        </p:spPr>
        <p:txBody>
          <a:bodyPr>
            <a:normAutofit/>
          </a:bodyPr>
          <a:lstStyle/>
          <a:p>
            <a:r>
              <a:rPr kumimoji="1" lang="zh-CN" altLang="en-US" sz="1600" dirty="0"/>
              <a:t>对人类行为一致性建模</a:t>
            </a:r>
            <a:endParaRPr kumimoji="1" lang="en-US" altLang="zh-CN" sz="1600" dirty="0"/>
          </a:p>
        </p:txBody>
      </p:sp>
      <p:pic>
        <p:nvPicPr>
          <p:cNvPr id="7" name="图片 6" descr="图形用户界面, 应用程序&#10;&#10;描述已自动生成">
            <a:extLst>
              <a:ext uri="{FF2B5EF4-FFF2-40B4-BE49-F238E27FC236}">
                <a16:creationId xmlns:a16="http://schemas.microsoft.com/office/drawing/2014/main" xmlns="" id="{E69936EF-8D3D-00C0-5BAC-1BA98709E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584" y="2562680"/>
            <a:ext cx="9448800" cy="2114356"/>
          </a:xfrm>
          <a:prstGeom prst="rect">
            <a:avLst/>
          </a:prstGeom>
        </p:spPr>
      </p:pic>
      <p:sp>
        <p:nvSpPr>
          <p:cNvPr id="8" name="矩形 7"/>
          <p:cNvSpPr/>
          <p:nvPr/>
        </p:nvSpPr>
        <p:spPr>
          <a:xfrm>
            <a:off x="0" y="0"/>
            <a:ext cx="1994457" cy="400110"/>
          </a:xfrm>
          <a:prstGeom prst="rect">
            <a:avLst/>
          </a:prstGeom>
        </p:spPr>
        <p:txBody>
          <a:bodyPr wrap="none">
            <a:spAutoFit/>
          </a:bodyPr>
          <a:lstStyle/>
          <a:p>
            <a:r>
              <a:rPr kumimoji="1" lang="en-US" altLang="zh-CN" sz="2000" b="1" dirty="0">
                <a:latin typeface="宋体" panose="02010600030101010101" pitchFamily="2" charset="-122"/>
              </a:rPr>
              <a:t>1.1</a:t>
            </a:r>
            <a:r>
              <a:rPr kumimoji="1" lang="zh-CN" altLang="en-US" sz="2000" b="1" dirty="0">
                <a:latin typeface="宋体" panose="02010600030101010101" pitchFamily="2" charset="-122"/>
              </a:rPr>
              <a:t> 大数据时代</a:t>
            </a:r>
            <a:endParaRPr lang="zh-TW" altLang="en-US" sz="2000" dirty="0"/>
          </a:p>
        </p:txBody>
      </p:sp>
      <p:sp>
        <p:nvSpPr>
          <p:cNvPr id="9" name="矩形 8"/>
          <p:cNvSpPr/>
          <p:nvPr/>
        </p:nvSpPr>
        <p:spPr>
          <a:xfrm>
            <a:off x="0" y="374843"/>
            <a:ext cx="3474028" cy="369332"/>
          </a:xfrm>
          <a:prstGeom prst="rect">
            <a:avLst/>
          </a:prstGeom>
        </p:spPr>
        <p:txBody>
          <a:bodyPr wrap="none">
            <a:spAutoFit/>
          </a:bodyPr>
          <a:lstStyle/>
          <a:p>
            <a:r>
              <a:rPr kumimoji="1" lang="en-US" altLang="zh-CN" b="1" dirty="0"/>
              <a:t>1.1.2</a:t>
            </a:r>
            <a:r>
              <a:rPr kumimoji="1" lang="zh-CN" altLang="en-US" b="1" dirty="0"/>
              <a:t> 心理学研究中的大数据方法</a:t>
            </a:r>
            <a:endParaRPr lang="zh-TW" altLang="en-US" b="1" dirty="0"/>
          </a:p>
        </p:txBody>
      </p:sp>
    </p:spTree>
    <p:extLst>
      <p:ext uri="{BB962C8B-B14F-4D97-AF65-F5344CB8AC3E}">
        <p14:creationId xmlns:p14="http://schemas.microsoft.com/office/powerpoint/2010/main" val="3834694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3278</TotalTime>
  <Words>2449</Words>
  <Application>Microsoft Office PowerPoint</Application>
  <PresentationFormat>宽屏</PresentationFormat>
  <Paragraphs>513</Paragraphs>
  <Slides>53</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新細明體</vt:lpstr>
      <vt:lpstr>宋体</vt:lpstr>
      <vt:lpstr>Arial</vt:lpstr>
      <vt:lpstr>Calibri</vt:lpstr>
      <vt:lpstr>Calibri Light</vt:lpstr>
      <vt:lpstr>Times New Roman</vt:lpstr>
      <vt:lpstr>Wingdings</vt:lpstr>
      <vt:lpstr>Office 主题</vt:lpstr>
      <vt:lpstr>R for Psychologist: From Data Analysis to Publishing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55</cp:revision>
  <dcterms:created xsi:type="dcterms:W3CDTF">2023-02-06T06:59:01Z</dcterms:created>
  <dcterms:modified xsi:type="dcterms:W3CDTF">2023-02-16T06:34:25Z</dcterms:modified>
</cp:coreProperties>
</file>